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4"/>
  </p:sldMasterIdLst>
  <p:notesMasterIdLst>
    <p:notesMasterId r:id="rId65"/>
  </p:notesMasterIdLst>
  <p:sldIdLst>
    <p:sldId id="456" r:id="rId5"/>
    <p:sldId id="550" r:id="rId6"/>
    <p:sldId id="600" r:id="rId7"/>
    <p:sldId id="601" r:id="rId8"/>
    <p:sldId id="602" r:id="rId9"/>
    <p:sldId id="603" r:id="rId10"/>
    <p:sldId id="604" r:id="rId11"/>
    <p:sldId id="605" r:id="rId12"/>
    <p:sldId id="606" r:id="rId13"/>
    <p:sldId id="607" r:id="rId14"/>
    <p:sldId id="608" r:id="rId15"/>
    <p:sldId id="609" r:id="rId16"/>
    <p:sldId id="610" r:id="rId17"/>
    <p:sldId id="611" r:id="rId18"/>
    <p:sldId id="612" r:id="rId19"/>
    <p:sldId id="613" r:id="rId20"/>
    <p:sldId id="614" r:id="rId21"/>
    <p:sldId id="648" r:id="rId22"/>
    <p:sldId id="615" r:id="rId23"/>
    <p:sldId id="616" r:id="rId24"/>
    <p:sldId id="617" r:id="rId25"/>
    <p:sldId id="618" r:id="rId26"/>
    <p:sldId id="619" r:id="rId27"/>
    <p:sldId id="620" r:id="rId28"/>
    <p:sldId id="621" r:id="rId29"/>
    <p:sldId id="622" r:id="rId30"/>
    <p:sldId id="624" r:id="rId31"/>
    <p:sldId id="623" r:id="rId32"/>
    <p:sldId id="625" r:id="rId33"/>
    <p:sldId id="626" r:id="rId34"/>
    <p:sldId id="627" r:id="rId35"/>
    <p:sldId id="628" r:id="rId36"/>
    <p:sldId id="629" r:id="rId37"/>
    <p:sldId id="630" r:id="rId38"/>
    <p:sldId id="599" r:id="rId39"/>
    <p:sldId id="592" r:id="rId40"/>
    <p:sldId id="598" r:id="rId41"/>
    <p:sldId id="597" r:id="rId42"/>
    <p:sldId id="631" r:id="rId43"/>
    <p:sldId id="596" r:id="rId44"/>
    <p:sldId id="595" r:id="rId45"/>
    <p:sldId id="594" r:id="rId46"/>
    <p:sldId id="633" r:id="rId47"/>
    <p:sldId id="634" r:id="rId48"/>
    <p:sldId id="643" r:id="rId49"/>
    <p:sldId id="642" r:id="rId50"/>
    <p:sldId id="641" r:id="rId51"/>
    <p:sldId id="640" r:id="rId52"/>
    <p:sldId id="649" r:id="rId53"/>
    <p:sldId id="635" r:id="rId54"/>
    <p:sldId id="636" r:id="rId55"/>
    <p:sldId id="637" r:id="rId56"/>
    <p:sldId id="638" r:id="rId57"/>
    <p:sldId id="639" r:id="rId58"/>
    <p:sldId id="644" r:id="rId59"/>
    <p:sldId id="646" r:id="rId60"/>
    <p:sldId id="591" r:id="rId61"/>
    <p:sldId id="529" r:id="rId62"/>
    <p:sldId id="645" r:id="rId63"/>
    <p:sldId id="472"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655E"/>
    <a:srgbClr val="488E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E455D5-77DA-45FA-631D-480833F9C034}" v="11" dt="2023-03-22T11:25:14.9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Style clair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04" autoAdjust="0"/>
    <p:restoredTop sz="94660"/>
  </p:normalViewPr>
  <p:slideViewPr>
    <p:cSldViewPr snapToGrid="0">
      <p:cViewPr varScale="1">
        <p:scale>
          <a:sx n="129" d="100"/>
          <a:sy n="129" d="100"/>
        </p:scale>
        <p:origin x="232"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22FA00-914B-D048-9851-104E7310B307}" type="datetimeFigureOut">
              <a:rPr lang="en-US" smtClean="0"/>
              <a:t>5/11/23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32700E-F836-F843-9466-8C65D46A26AD}" type="slidenum">
              <a:rPr lang="en-US" smtClean="0"/>
              <a:t>‹#›</a:t>
            </a:fld>
            <a:endParaRPr lang="en-US"/>
          </a:p>
        </p:txBody>
      </p:sp>
    </p:spTree>
    <p:extLst>
      <p:ext uri="{BB962C8B-B14F-4D97-AF65-F5344CB8AC3E}">
        <p14:creationId xmlns:p14="http://schemas.microsoft.com/office/powerpoint/2010/main" val="1129085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a:ea typeface="ＭＳ Ｐゴシック"/>
                <a:cs typeface="Times New Roman"/>
              </a:rPr>
              <a:t>https://www.homeschoolmath.net/worksheets/equation_editor.php</a:t>
            </a:r>
          </a:p>
        </p:txBody>
      </p:sp>
      <p:sp>
        <p:nvSpPr>
          <p:cNvPr id="4" name="Header Placeholder 3"/>
          <p:cNvSpPr>
            <a:spLocks noGrp="1"/>
          </p:cNvSpPr>
          <p:nvPr>
            <p:ph type="hdr" sz="quarter"/>
          </p:nvPr>
        </p:nvSpPr>
        <p:spPr/>
        <p:txBody>
          <a:bodyPr/>
          <a:lstStyle/>
          <a:p>
            <a:pPr>
              <a:defRPr/>
            </a:pPr>
            <a:r>
              <a:rPr lang="en-US"/>
              <a:t>IS 208A</a:t>
            </a:r>
          </a:p>
        </p:txBody>
      </p:sp>
      <p:sp>
        <p:nvSpPr>
          <p:cNvPr id="5" name="Date Placeholder 4"/>
          <p:cNvSpPr>
            <a:spLocks noGrp="1"/>
          </p:cNvSpPr>
          <p:nvPr>
            <p:ph type="dt" idx="1"/>
          </p:nvPr>
        </p:nvSpPr>
        <p:spPr/>
        <p:txBody>
          <a:bodyPr/>
          <a:lstStyle/>
          <a:p>
            <a:pPr>
              <a:defRPr/>
            </a:pPr>
            <a:fld id="{663857B7-4C71-6945-A861-F2011E0CB9D2}" type="datetime3">
              <a:rPr lang="en-US" altLang="pt-BR"/>
              <a:pPr>
                <a:defRPr/>
              </a:pPr>
              <a:t>11 May 2023</a:t>
            </a:fld>
            <a:endParaRPr lang="en-US" altLang="pt-BR"/>
          </a:p>
        </p:txBody>
      </p:sp>
      <p:sp>
        <p:nvSpPr>
          <p:cNvPr id="6" name="Footer Placeholder 5"/>
          <p:cNvSpPr>
            <a:spLocks noGrp="1"/>
          </p:cNvSpPr>
          <p:nvPr>
            <p:ph type="ftr" sz="quarter" idx="4"/>
          </p:nvPr>
        </p:nvSpPr>
        <p:spPr/>
        <p:txBody>
          <a:bodyPr/>
          <a:lstStyle/>
          <a:p>
            <a:pPr>
              <a:defRPr/>
            </a:pPr>
            <a:r>
              <a:rPr lang="en-US"/>
              <a:t>Yale Braunstein - DFD</a:t>
            </a:r>
          </a:p>
        </p:txBody>
      </p:sp>
      <p:sp>
        <p:nvSpPr>
          <p:cNvPr id="7" name="Slide Number Placeholder 6"/>
          <p:cNvSpPr>
            <a:spLocks noGrp="1"/>
          </p:cNvSpPr>
          <p:nvPr>
            <p:ph type="sldNum" sz="quarter" idx="5"/>
          </p:nvPr>
        </p:nvSpPr>
        <p:spPr/>
        <p:txBody>
          <a:bodyPr/>
          <a:lstStyle/>
          <a:p>
            <a:pPr>
              <a:defRPr/>
            </a:pPr>
            <a:fld id="{DBBFFB36-3E86-154A-B536-12504D521BD3}" type="slidenum">
              <a:rPr lang="en-US" altLang="pt-BR"/>
              <a:pPr>
                <a:defRPr/>
              </a:pPr>
              <a:t>36</a:t>
            </a:fld>
            <a:endParaRPr lang="en-US" altLang="pt-BR"/>
          </a:p>
        </p:txBody>
      </p:sp>
    </p:spTree>
    <p:extLst>
      <p:ext uri="{BB962C8B-B14F-4D97-AF65-F5344CB8AC3E}">
        <p14:creationId xmlns:p14="http://schemas.microsoft.com/office/powerpoint/2010/main" val="976860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a:ea typeface="ＭＳ Ｐゴシック"/>
                <a:cs typeface="Times New Roman"/>
              </a:rPr>
              <a:t>https://www.homeschoolmath.net/worksheets/equation_editor.php</a:t>
            </a:r>
          </a:p>
        </p:txBody>
      </p:sp>
      <p:sp>
        <p:nvSpPr>
          <p:cNvPr id="4" name="Header Placeholder 3"/>
          <p:cNvSpPr>
            <a:spLocks noGrp="1"/>
          </p:cNvSpPr>
          <p:nvPr>
            <p:ph type="hdr" sz="quarter"/>
          </p:nvPr>
        </p:nvSpPr>
        <p:spPr/>
        <p:txBody>
          <a:bodyPr/>
          <a:lstStyle/>
          <a:p>
            <a:pPr>
              <a:defRPr/>
            </a:pPr>
            <a:r>
              <a:rPr lang="en-US"/>
              <a:t>IS 208A</a:t>
            </a:r>
          </a:p>
        </p:txBody>
      </p:sp>
      <p:sp>
        <p:nvSpPr>
          <p:cNvPr id="5" name="Date Placeholder 4"/>
          <p:cNvSpPr>
            <a:spLocks noGrp="1"/>
          </p:cNvSpPr>
          <p:nvPr>
            <p:ph type="dt" idx="1"/>
          </p:nvPr>
        </p:nvSpPr>
        <p:spPr/>
        <p:txBody>
          <a:bodyPr/>
          <a:lstStyle/>
          <a:p>
            <a:pPr>
              <a:defRPr/>
            </a:pPr>
            <a:fld id="{663857B7-4C71-6945-A861-F2011E0CB9D2}" type="datetime3">
              <a:rPr lang="en-US" altLang="pt-BR"/>
              <a:pPr>
                <a:defRPr/>
              </a:pPr>
              <a:t>11 May 2023</a:t>
            </a:fld>
            <a:endParaRPr lang="en-US" altLang="pt-BR"/>
          </a:p>
        </p:txBody>
      </p:sp>
      <p:sp>
        <p:nvSpPr>
          <p:cNvPr id="6" name="Footer Placeholder 5"/>
          <p:cNvSpPr>
            <a:spLocks noGrp="1"/>
          </p:cNvSpPr>
          <p:nvPr>
            <p:ph type="ftr" sz="quarter" idx="4"/>
          </p:nvPr>
        </p:nvSpPr>
        <p:spPr/>
        <p:txBody>
          <a:bodyPr/>
          <a:lstStyle/>
          <a:p>
            <a:pPr>
              <a:defRPr/>
            </a:pPr>
            <a:r>
              <a:rPr lang="en-US"/>
              <a:t>Yale Braunstein - DFD</a:t>
            </a:r>
          </a:p>
        </p:txBody>
      </p:sp>
      <p:sp>
        <p:nvSpPr>
          <p:cNvPr id="7" name="Slide Number Placeholder 6"/>
          <p:cNvSpPr>
            <a:spLocks noGrp="1"/>
          </p:cNvSpPr>
          <p:nvPr>
            <p:ph type="sldNum" sz="quarter" idx="5"/>
          </p:nvPr>
        </p:nvSpPr>
        <p:spPr/>
        <p:txBody>
          <a:bodyPr/>
          <a:lstStyle/>
          <a:p>
            <a:pPr>
              <a:defRPr/>
            </a:pPr>
            <a:fld id="{DBBFFB36-3E86-154A-B536-12504D521BD3}" type="slidenum">
              <a:rPr lang="en-US" altLang="pt-BR"/>
              <a:pPr>
                <a:defRPr/>
              </a:pPr>
              <a:t>37</a:t>
            </a:fld>
            <a:endParaRPr lang="en-US" altLang="pt-BR"/>
          </a:p>
        </p:txBody>
      </p:sp>
    </p:spTree>
    <p:extLst>
      <p:ext uri="{BB962C8B-B14F-4D97-AF65-F5344CB8AC3E}">
        <p14:creationId xmlns:p14="http://schemas.microsoft.com/office/powerpoint/2010/main" val="243902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a:ea typeface="ＭＳ Ｐゴシック"/>
                <a:cs typeface="Times New Roman"/>
              </a:rPr>
              <a:t>https://www.homeschoolmath.net/worksheets/equation_editor.php</a:t>
            </a:r>
          </a:p>
        </p:txBody>
      </p:sp>
      <p:sp>
        <p:nvSpPr>
          <p:cNvPr id="4" name="Header Placeholder 3"/>
          <p:cNvSpPr>
            <a:spLocks noGrp="1"/>
          </p:cNvSpPr>
          <p:nvPr>
            <p:ph type="hdr" sz="quarter"/>
          </p:nvPr>
        </p:nvSpPr>
        <p:spPr/>
        <p:txBody>
          <a:bodyPr/>
          <a:lstStyle/>
          <a:p>
            <a:pPr>
              <a:defRPr/>
            </a:pPr>
            <a:r>
              <a:rPr lang="en-US"/>
              <a:t>IS 208A</a:t>
            </a:r>
          </a:p>
        </p:txBody>
      </p:sp>
      <p:sp>
        <p:nvSpPr>
          <p:cNvPr id="5" name="Date Placeholder 4"/>
          <p:cNvSpPr>
            <a:spLocks noGrp="1"/>
          </p:cNvSpPr>
          <p:nvPr>
            <p:ph type="dt" idx="1"/>
          </p:nvPr>
        </p:nvSpPr>
        <p:spPr/>
        <p:txBody>
          <a:bodyPr/>
          <a:lstStyle/>
          <a:p>
            <a:pPr>
              <a:defRPr/>
            </a:pPr>
            <a:fld id="{663857B7-4C71-6945-A861-F2011E0CB9D2}" type="datetime3">
              <a:rPr lang="en-US" altLang="pt-BR"/>
              <a:pPr>
                <a:defRPr/>
              </a:pPr>
              <a:t>11 May 2023</a:t>
            </a:fld>
            <a:endParaRPr lang="en-US" altLang="pt-BR"/>
          </a:p>
        </p:txBody>
      </p:sp>
      <p:sp>
        <p:nvSpPr>
          <p:cNvPr id="6" name="Footer Placeholder 5"/>
          <p:cNvSpPr>
            <a:spLocks noGrp="1"/>
          </p:cNvSpPr>
          <p:nvPr>
            <p:ph type="ftr" sz="quarter" idx="4"/>
          </p:nvPr>
        </p:nvSpPr>
        <p:spPr/>
        <p:txBody>
          <a:bodyPr/>
          <a:lstStyle/>
          <a:p>
            <a:pPr>
              <a:defRPr/>
            </a:pPr>
            <a:r>
              <a:rPr lang="en-US"/>
              <a:t>Yale Braunstein - DFD</a:t>
            </a:r>
          </a:p>
        </p:txBody>
      </p:sp>
      <p:sp>
        <p:nvSpPr>
          <p:cNvPr id="7" name="Slide Number Placeholder 6"/>
          <p:cNvSpPr>
            <a:spLocks noGrp="1"/>
          </p:cNvSpPr>
          <p:nvPr>
            <p:ph type="sldNum" sz="quarter" idx="5"/>
          </p:nvPr>
        </p:nvSpPr>
        <p:spPr/>
        <p:txBody>
          <a:bodyPr/>
          <a:lstStyle/>
          <a:p>
            <a:pPr>
              <a:defRPr/>
            </a:pPr>
            <a:fld id="{DBBFFB36-3E86-154A-B536-12504D521BD3}" type="slidenum">
              <a:rPr lang="en-US" altLang="pt-BR"/>
              <a:pPr>
                <a:defRPr/>
              </a:pPr>
              <a:t>38</a:t>
            </a:fld>
            <a:endParaRPr lang="en-US" altLang="pt-BR"/>
          </a:p>
        </p:txBody>
      </p:sp>
    </p:spTree>
    <p:extLst>
      <p:ext uri="{BB962C8B-B14F-4D97-AF65-F5344CB8AC3E}">
        <p14:creationId xmlns:p14="http://schemas.microsoft.com/office/powerpoint/2010/main" val="721965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a:ea typeface="ＭＳ Ｐゴシック"/>
                <a:cs typeface="Times New Roman"/>
              </a:rPr>
              <a:t>https://www.homeschoolmath.net/worksheets/equation_editor.php</a:t>
            </a:r>
          </a:p>
        </p:txBody>
      </p:sp>
      <p:sp>
        <p:nvSpPr>
          <p:cNvPr id="4" name="Header Placeholder 3"/>
          <p:cNvSpPr>
            <a:spLocks noGrp="1"/>
          </p:cNvSpPr>
          <p:nvPr>
            <p:ph type="hdr" sz="quarter"/>
          </p:nvPr>
        </p:nvSpPr>
        <p:spPr/>
        <p:txBody>
          <a:bodyPr/>
          <a:lstStyle/>
          <a:p>
            <a:pPr>
              <a:defRPr/>
            </a:pPr>
            <a:r>
              <a:rPr lang="en-US"/>
              <a:t>IS 208A</a:t>
            </a:r>
          </a:p>
        </p:txBody>
      </p:sp>
      <p:sp>
        <p:nvSpPr>
          <p:cNvPr id="5" name="Date Placeholder 4"/>
          <p:cNvSpPr>
            <a:spLocks noGrp="1"/>
          </p:cNvSpPr>
          <p:nvPr>
            <p:ph type="dt" idx="1"/>
          </p:nvPr>
        </p:nvSpPr>
        <p:spPr/>
        <p:txBody>
          <a:bodyPr/>
          <a:lstStyle/>
          <a:p>
            <a:pPr>
              <a:defRPr/>
            </a:pPr>
            <a:fld id="{663857B7-4C71-6945-A861-F2011E0CB9D2}" type="datetime3">
              <a:rPr lang="en-US" altLang="pt-BR"/>
              <a:pPr>
                <a:defRPr/>
              </a:pPr>
              <a:t>11 May 2023</a:t>
            </a:fld>
            <a:endParaRPr lang="en-US" altLang="pt-BR"/>
          </a:p>
        </p:txBody>
      </p:sp>
      <p:sp>
        <p:nvSpPr>
          <p:cNvPr id="6" name="Footer Placeholder 5"/>
          <p:cNvSpPr>
            <a:spLocks noGrp="1"/>
          </p:cNvSpPr>
          <p:nvPr>
            <p:ph type="ftr" sz="quarter" idx="4"/>
          </p:nvPr>
        </p:nvSpPr>
        <p:spPr/>
        <p:txBody>
          <a:bodyPr/>
          <a:lstStyle/>
          <a:p>
            <a:pPr>
              <a:defRPr/>
            </a:pPr>
            <a:r>
              <a:rPr lang="en-US"/>
              <a:t>Yale Braunstein - DFD</a:t>
            </a:r>
          </a:p>
        </p:txBody>
      </p:sp>
      <p:sp>
        <p:nvSpPr>
          <p:cNvPr id="7" name="Slide Number Placeholder 6"/>
          <p:cNvSpPr>
            <a:spLocks noGrp="1"/>
          </p:cNvSpPr>
          <p:nvPr>
            <p:ph type="sldNum" sz="quarter" idx="5"/>
          </p:nvPr>
        </p:nvSpPr>
        <p:spPr/>
        <p:txBody>
          <a:bodyPr/>
          <a:lstStyle/>
          <a:p>
            <a:pPr>
              <a:defRPr/>
            </a:pPr>
            <a:fld id="{DBBFFB36-3E86-154A-B536-12504D521BD3}" type="slidenum">
              <a:rPr lang="en-US" altLang="pt-BR"/>
              <a:pPr>
                <a:defRPr/>
              </a:pPr>
              <a:t>39</a:t>
            </a:fld>
            <a:endParaRPr lang="en-US" altLang="pt-BR"/>
          </a:p>
        </p:txBody>
      </p:sp>
    </p:spTree>
    <p:extLst>
      <p:ext uri="{BB962C8B-B14F-4D97-AF65-F5344CB8AC3E}">
        <p14:creationId xmlns:p14="http://schemas.microsoft.com/office/powerpoint/2010/main" val="2643005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a:ea typeface="ＭＳ Ｐゴシック"/>
                <a:cs typeface="Times New Roman"/>
              </a:rPr>
              <a:t>https://www.homeschoolmath.net/worksheets/equation_editor.php</a:t>
            </a:r>
          </a:p>
        </p:txBody>
      </p:sp>
      <p:sp>
        <p:nvSpPr>
          <p:cNvPr id="4" name="Header Placeholder 3"/>
          <p:cNvSpPr>
            <a:spLocks noGrp="1"/>
          </p:cNvSpPr>
          <p:nvPr>
            <p:ph type="hdr" sz="quarter"/>
          </p:nvPr>
        </p:nvSpPr>
        <p:spPr/>
        <p:txBody>
          <a:bodyPr/>
          <a:lstStyle/>
          <a:p>
            <a:pPr>
              <a:defRPr/>
            </a:pPr>
            <a:r>
              <a:rPr lang="en-US"/>
              <a:t>IS 208A</a:t>
            </a:r>
          </a:p>
        </p:txBody>
      </p:sp>
      <p:sp>
        <p:nvSpPr>
          <p:cNvPr id="5" name="Date Placeholder 4"/>
          <p:cNvSpPr>
            <a:spLocks noGrp="1"/>
          </p:cNvSpPr>
          <p:nvPr>
            <p:ph type="dt" idx="1"/>
          </p:nvPr>
        </p:nvSpPr>
        <p:spPr/>
        <p:txBody>
          <a:bodyPr/>
          <a:lstStyle/>
          <a:p>
            <a:pPr>
              <a:defRPr/>
            </a:pPr>
            <a:fld id="{663857B7-4C71-6945-A861-F2011E0CB9D2}" type="datetime3">
              <a:rPr lang="en-US" altLang="pt-BR"/>
              <a:pPr>
                <a:defRPr/>
              </a:pPr>
              <a:t>11 May 2023</a:t>
            </a:fld>
            <a:endParaRPr lang="en-US" altLang="pt-BR"/>
          </a:p>
        </p:txBody>
      </p:sp>
      <p:sp>
        <p:nvSpPr>
          <p:cNvPr id="6" name="Footer Placeholder 5"/>
          <p:cNvSpPr>
            <a:spLocks noGrp="1"/>
          </p:cNvSpPr>
          <p:nvPr>
            <p:ph type="ftr" sz="quarter" idx="4"/>
          </p:nvPr>
        </p:nvSpPr>
        <p:spPr/>
        <p:txBody>
          <a:bodyPr/>
          <a:lstStyle/>
          <a:p>
            <a:pPr>
              <a:defRPr/>
            </a:pPr>
            <a:r>
              <a:rPr lang="en-US"/>
              <a:t>Yale Braunstein - DFD</a:t>
            </a:r>
          </a:p>
        </p:txBody>
      </p:sp>
      <p:sp>
        <p:nvSpPr>
          <p:cNvPr id="7" name="Slide Number Placeholder 6"/>
          <p:cNvSpPr>
            <a:spLocks noGrp="1"/>
          </p:cNvSpPr>
          <p:nvPr>
            <p:ph type="sldNum" sz="quarter" idx="5"/>
          </p:nvPr>
        </p:nvSpPr>
        <p:spPr/>
        <p:txBody>
          <a:bodyPr/>
          <a:lstStyle/>
          <a:p>
            <a:pPr>
              <a:defRPr/>
            </a:pPr>
            <a:fld id="{DBBFFB36-3E86-154A-B536-12504D521BD3}" type="slidenum">
              <a:rPr lang="en-US" altLang="pt-BR"/>
              <a:pPr>
                <a:defRPr/>
              </a:pPr>
              <a:t>55</a:t>
            </a:fld>
            <a:endParaRPr lang="en-US" altLang="pt-BR"/>
          </a:p>
        </p:txBody>
      </p:sp>
    </p:spTree>
    <p:extLst>
      <p:ext uri="{BB962C8B-B14F-4D97-AF65-F5344CB8AC3E}">
        <p14:creationId xmlns:p14="http://schemas.microsoft.com/office/powerpoint/2010/main" val="1966544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imes New Roman"/>
                <a:ea typeface="ＭＳ Ｐゴシック"/>
                <a:cs typeface="Times New Roman"/>
              </a:rPr>
              <a:t>https://www.homeschoolmath.net/worksheets/equation_editor.php</a:t>
            </a:r>
          </a:p>
        </p:txBody>
      </p:sp>
      <p:sp>
        <p:nvSpPr>
          <p:cNvPr id="4" name="Header Placeholder 3"/>
          <p:cNvSpPr>
            <a:spLocks noGrp="1"/>
          </p:cNvSpPr>
          <p:nvPr>
            <p:ph type="hdr" sz="quarter"/>
          </p:nvPr>
        </p:nvSpPr>
        <p:spPr/>
        <p:txBody>
          <a:bodyPr/>
          <a:lstStyle/>
          <a:p>
            <a:pPr>
              <a:defRPr/>
            </a:pPr>
            <a:r>
              <a:rPr lang="en-US"/>
              <a:t>IS 208A</a:t>
            </a:r>
          </a:p>
        </p:txBody>
      </p:sp>
      <p:sp>
        <p:nvSpPr>
          <p:cNvPr id="5" name="Date Placeholder 4"/>
          <p:cNvSpPr>
            <a:spLocks noGrp="1"/>
          </p:cNvSpPr>
          <p:nvPr>
            <p:ph type="dt" idx="1"/>
          </p:nvPr>
        </p:nvSpPr>
        <p:spPr/>
        <p:txBody>
          <a:bodyPr/>
          <a:lstStyle/>
          <a:p>
            <a:pPr>
              <a:defRPr/>
            </a:pPr>
            <a:fld id="{663857B7-4C71-6945-A861-F2011E0CB9D2}" type="datetime3">
              <a:rPr lang="en-US" altLang="pt-BR"/>
              <a:pPr>
                <a:defRPr/>
              </a:pPr>
              <a:t>11 May 2023</a:t>
            </a:fld>
            <a:endParaRPr lang="en-US" altLang="pt-BR"/>
          </a:p>
        </p:txBody>
      </p:sp>
      <p:sp>
        <p:nvSpPr>
          <p:cNvPr id="6" name="Footer Placeholder 5"/>
          <p:cNvSpPr>
            <a:spLocks noGrp="1"/>
          </p:cNvSpPr>
          <p:nvPr>
            <p:ph type="ftr" sz="quarter" idx="4"/>
          </p:nvPr>
        </p:nvSpPr>
        <p:spPr/>
        <p:txBody>
          <a:bodyPr/>
          <a:lstStyle/>
          <a:p>
            <a:pPr>
              <a:defRPr/>
            </a:pPr>
            <a:r>
              <a:rPr lang="en-US"/>
              <a:t>Yale Braunstein - DFD</a:t>
            </a:r>
          </a:p>
        </p:txBody>
      </p:sp>
      <p:sp>
        <p:nvSpPr>
          <p:cNvPr id="7" name="Slide Number Placeholder 6"/>
          <p:cNvSpPr>
            <a:spLocks noGrp="1"/>
          </p:cNvSpPr>
          <p:nvPr>
            <p:ph type="sldNum" sz="quarter" idx="5"/>
          </p:nvPr>
        </p:nvSpPr>
        <p:spPr/>
        <p:txBody>
          <a:bodyPr/>
          <a:lstStyle/>
          <a:p>
            <a:pPr>
              <a:defRPr/>
            </a:pPr>
            <a:fld id="{DBBFFB36-3E86-154A-B536-12504D521BD3}" type="slidenum">
              <a:rPr lang="en-US" altLang="pt-BR"/>
              <a:pPr>
                <a:defRPr/>
              </a:pPr>
              <a:t>56</a:t>
            </a:fld>
            <a:endParaRPr lang="en-US" altLang="pt-BR"/>
          </a:p>
        </p:txBody>
      </p:sp>
    </p:spTree>
    <p:extLst>
      <p:ext uri="{BB962C8B-B14F-4D97-AF65-F5344CB8AC3E}">
        <p14:creationId xmlns:p14="http://schemas.microsoft.com/office/powerpoint/2010/main" val="20760545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green whit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alphaModFix/>
          </a:blip>
          <a:stretch>
            <a:fillRect/>
          </a:stretch>
        </p:blipFill>
        <p:spPr>
          <a:xfrm>
            <a:off x="3060500" y="1168999"/>
            <a:ext cx="6065892" cy="4661159"/>
          </a:xfrm>
          <a:prstGeom prst="rect">
            <a:avLst/>
          </a:prstGeom>
        </p:spPr>
      </p:pic>
      <p:sp>
        <p:nvSpPr>
          <p:cNvPr id="2"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lvl1pPr>
          </a:lstStyle>
          <a:p>
            <a:r>
              <a:rPr lang="en-US"/>
              <a:t>Click to edit Master title style</a:t>
            </a:r>
            <a:endParaRPr lang="en-GB" dirty="0"/>
          </a:p>
        </p:txBody>
      </p:sp>
      <p:sp>
        <p:nvSpPr>
          <p:cNvPr id="4"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2070"/>
            </a:lvl1pPr>
          </a:lstStyle>
          <a:p>
            <a:fld id="{AB946FCE-CD33-40F3-99C8-62083596779E}" type="datetime4">
              <a:rPr lang="en-GB" smtClean="0"/>
              <a:pPr/>
              <a:t>11 May 2023</a:t>
            </a:fld>
            <a:endParaRPr lang="en-GB" dirty="0"/>
          </a:p>
        </p:txBody>
      </p:sp>
      <p:pic>
        <p:nvPicPr>
          <p:cNvPr id="10" name="Picture 9">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66000" y="392400"/>
            <a:ext cx="3466800" cy="902130"/>
          </a:xfrm>
          <a:prstGeom prst="rect">
            <a:avLst/>
          </a:prstGeom>
        </p:spPr>
      </p:pic>
    </p:spTree>
    <p:extLst>
      <p:ext uri="{BB962C8B-B14F-4D97-AF65-F5344CB8AC3E}">
        <p14:creationId xmlns:p14="http://schemas.microsoft.com/office/powerpoint/2010/main" val="3865746080"/>
      </p:ext>
    </p:extLst>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 column - coral chevron">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3048461" y="1170972"/>
            <a:ext cx="6078914" cy="4666641"/>
          </a:xfrm>
          <a:prstGeom prst="rect">
            <a:avLst/>
          </a:prstGeom>
        </p:spPr>
      </p:pic>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6"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2"/>
                </a:solidFill>
              </a:defRPr>
            </a:lvl1pPr>
          </a:lstStyle>
          <a:p>
            <a:pPr lvl="0">
              <a:lnSpc>
                <a:spcPts val="3250"/>
              </a:lnSpc>
            </a:pPr>
            <a:r>
              <a:rPr lang="en-US"/>
              <a:t>Click to edit Master title style</a:t>
            </a:r>
            <a:endParaRPr lang="en-GB" dirty="0"/>
          </a:p>
        </p:txBody>
      </p:sp>
      <p:pic>
        <p:nvPicPr>
          <p:cNvPr id="3" name="Picture 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20"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2"/>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2"/>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 column - blue chevron">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3029990" y="1165136"/>
            <a:ext cx="6105467" cy="4687025"/>
          </a:xfrm>
          <a:prstGeom prst="rect">
            <a:avLst/>
          </a:prstGeom>
        </p:spPr>
      </p:pic>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3"/>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8"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3"/>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3"/>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7510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 column - yellow chevro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2F77D4D-E681-40D2-88A8-3771083787E0}"/>
              </a:ext>
            </a:extLst>
          </p:cNvPr>
          <p:cNvPicPr>
            <a:picLocks noChangeAspect="1"/>
          </p:cNvPicPr>
          <p:nvPr userDrawn="1"/>
        </p:nvPicPr>
        <p:blipFill>
          <a:blip r:embed="rId2" cstate="print">
            <a:alphaModFix amt="20000"/>
            <a:extLst>
              <a:ext uri="{28A0092B-C50C-407E-A947-70E740481C1C}">
                <a14:useLocalDpi xmlns:a14="http://schemas.microsoft.com/office/drawing/2010/main"/>
              </a:ext>
            </a:extLst>
          </a:blip>
          <a:stretch>
            <a:fillRect/>
          </a:stretch>
        </p:blipFill>
        <p:spPr>
          <a:xfrm>
            <a:off x="3031200" y="1166400"/>
            <a:ext cx="6098400" cy="4658373"/>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68898" cy="720000"/>
          </a:xfrm>
          <a:prstGeom prst="rect">
            <a:avLst/>
          </a:prstGeom>
        </p:spPr>
        <p:txBody>
          <a:bodyPr vert="horz" lIns="0" tIns="0" rIns="0" bIns="0" rtlCol="0" anchor="t" anchorCtr="0">
            <a:normAutofit/>
          </a:bodyPr>
          <a:lstStyle>
            <a:lvl1pPr>
              <a:defRPr lang="en-GB">
                <a:solidFill>
                  <a:schemeClr val="tx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7" name="Picture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8"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5"/>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5"/>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02033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 column gree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12192000" cy="6336792"/>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1"/>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6"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1"/>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1"/>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827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 column cora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FE49440F-96B3-4E68-A1BC-306E429322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6"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2"/>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2"/>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2360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 column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3"/>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7"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3"/>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3"/>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27628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 column yellow bulle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1999" y="842400"/>
            <a:ext cx="5468898" cy="720000"/>
          </a:xfrm>
          <a:prstGeom prst="rect">
            <a:avLst/>
          </a:prstGeom>
        </p:spPr>
        <p:txBody>
          <a:bodyPr vert="horz" lIns="0" tIns="0" rIns="0" bIns="0" rtlCol="0" anchor="t" anchorCtr="0">
            <a:normAutofit/>
          </a:bodyPr>
          <a:lstStyle>
            <a:lvl1pPr>
              <a:defRPr lang="en-GB">
                <a:solidFill>
                  <a:schemeClr val="tx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FE49440F-96B3-4E68-A1BC-306E429322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6"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5"/>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5"/>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44428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 column blac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tx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6"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tx2"/>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tx2"/>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87332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 column - green backgroun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083DFD6-03BF-4A1B-9EE1-68F952476A90}"/>
              </a:ext>
            </a:extLst>
          </p:cNvPr>
          <p:cNvSpPr/>
          <p:nvPr userDrawn="1"/>
        </p:nvSpPr>
        <p:spPr>
          <a:xfrm>
            <a:off x="-1" y="-1"/>
            <a:ext cx="12192001" cy="63616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22" y="6343934"/>
            <a:ext cx="12192000" cy="524099"/>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dirty="0"/>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bg1"/>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6" name="Picture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7"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bg1"/>
                </a:solidFill>
                <a:latin typeface="+mn-lt"/>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1"/>
                </a:solidFill>
                <a:latin typeface="+mn-lt"/>
              </a:defRPr>
            </a:lvl2pPr>
            <a:lvl3pPr marL="576000" indent="-216000">
              <a:lnSpc>
                <a:spcPct val="100000"/>
              </a:lnSpc>
              <a:buClr>
                <a:schemeClr val="bg1"/>
              </a:buClr>
              <a:buFont typeface="Wingdings" panose="05000000000000000000" pitchFamily="2" charset="2"/>
              <a:buChar char="§"/>
              <a:defRPr sz="2300">
                <a:solidFill>
                  <a:schemeClr val="bg1"/>
                </a:solidFill>
              </a:defRPr>
            </a:lvl3pPr>
            <a:lvl4pPr marL="720000" indent="-216000">
              <a:lnSpc>
                <a:spcPct val="100000"/>
              </a:lnSpc>
              <a:buFont typeface="Arial" panose="020B0604020202020204" pitchFamily="34" charset="0"/>
              <a:buChar char="▪"/>
              <a:defRPr sz="2200" u="none" baseline="0">
                <a:solidFill>
                  <a:schemeClr val="bg1"/>
                </a:solidFill>
              </a:defRPr>
            </a:lvl4pPr>
            <a:lvl5pPr marL="864000" indent="-216000">
              <a:lnSpc>
                <a:spcPct val="100000"/>
              </a:lnSpc>
              <a:buClrTx/>
              <a:buSzPct val="80000"/>
              <a:buFont typeface="Arial" panose="020B0604020202020204" pitchFamily="34" charset="0"/>
              <a:buChar char="▫"/>
              <a:defRPr lang="en-US" sz="2100" kern="1200" dirty="0">
                <a:solidFill>
                  <a:schemeClr val="bg1"/>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48376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 column - blue backgroun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083DFD6-03BF-4A1B-9EE1-68F952476A90}"/>
              </a:ext>
            </a:extLst>
          </p:cNvPr>
          <p:cNvSpPr/>
          <p:nvPr userDrawn="1"/>
        </p:nvSpPr>
        <p:spPr>
          <a:xfrm>
            <a:off x="-1" y="-1"/>
            <a:ext cx="12192001" cy="6361681"/>
          </a:xfrm>
          <a:prstGeom prst="rect">
            <a:avLst/>
          </a:prstGeom>
          <a:solidFill>
            <a:srgbClr val="488E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3618"/>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22" y="6343934"/>
            <a:ext cx="12192000" cy="524099"/>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dirty="0"/>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bg1"/>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6" name="Picture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3"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bg1"/>
                </a:solidFill>
                <a:latin typeface="+mn-lt"/>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1"/>
                </a:solidFill>
                <a:latin typeface="+mn-lt"/>
              </a:defRPr>
            </a:lvl2pPr>
            <a:lvl3pPr marL="576000" indent="-216000">
              <a:lnSpc>
                <a:spcPct val="100000"/>
              </a:lnSpc>
              <a:buClr>
                <a:schemeClr val="bg1"/>
              </a:buClr>
              <a:buFont typeface="Wingdings" panose="05000000000000000000" pitchFamily="2" charset="2"/>
              <a:buChar char="§"/>
              <a:defRPr sz="2300">
                <a:solidFill>
                  <a:schemeClr val="bg1"/>
                </a:solidFill>
              </a:defRPr>
            </a:lvl3pPr>
            <a:lvl4pPr marL="720000" indent="-216000">
              <a:lnSpc>
                <a:spcPct val="100000"/>
              </a:lnSpc>
              <a:buFont typeface="Arial" panose="020B0604020202020204" pitchFamily="34" charset="0"/>
              <a:buChar char="▪"/>
              <a:defRPr sz="2200" u="none" baseline="0">
                <a:solidFill>
                  <a:schemeClr val="bg1"/>
                </a:solidFill>
              </a:defRPr>
            </a:lvl4pPr>
            <a:lvl5pPr marL="864000" indent="-216000">
              <a:lnSpc>
                <a:spcPct val="100000"/>
              </a:lnSpc>
              <a:buClrTx/>
              <a:buSzPct val="80000"/>
              <a:buFont typeface="Arial" panose="020B0604020202020204" pitchFamily="34" charset="0"/>
              <a:buChar char="▫"/>
              <a:defRPr lang="en-US" sz="2100" kern="1200" dirty="0">
                <a:solidFill>
                  <a:schemeClr val="bg1"/>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coral white">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461" y="1170972"/>
            <a:ext cx="6078914" cy="4666641"/>
          </a:xfrm>
          <a:prstGeom prst="rect">
            <a:avLst/>
          </a:prstGeom>
        </p:spPr>
      </p:pic>
      <p:sp>
        <p:nvSpPr>
          <p:cNvPr id="9"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solidFill>
                  <a:schemeClr val="tx1"/>
                </a:solidFill>
              </a:defRPr>
            </a:lvl1pPr>
          </a:lstStyle>
          <a:p>
            <a:r>
              <a:rPr lang="en-US"/>
              <a:t>Click to edit Master title style</a:t>
            </a:r>
            <a:endParaRPr lang="en-GB" dirty="0"/>
          </a:p>
        </p:txBody>
      </p:sp>
      <p:sp>
        <p:nvSpPr>
          <p:cNvPr id="11"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1866">
                <a:solidFill>
                  <a:schemeClr val="tx1"/>
                </a:solidFill>
              </a:defRPr>
            </a:lvl1pPr>
          </a:lstStyle>
          <a:p>
            <a:fld id="{AB946FCE-CD33-40F3-99C8-62083596779E}" type="datetime4">
              <a:rPr lang="en-GB" smtClean="0"/>
              <a:pPr/>
              <a:t>11 May 2023</a:t>
            </a:fld>
            <a:endParaRPr lang="en-GB" dirty="0"/>
          </a:p>
        </p:txBody>
      </p:sp>
      <p:pic>
        <p:nvPicPr>
          <p:cNvPr id="7" name="Picture 6">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66000" y="392400"/>
            <a:ext cx="3466800" cy="902130"/>
          </a:xfrm>
          <a:prstGeom prst="rect">
            <a:avLst/>
          </a:prstGeom>
        </p:spPr>
      </p:pic>
    </p:spTree>
  </p:cSld>
  <p:clrMapOvr>
    <a:overrideClrMapping bg1="lt1" tx1="dk1" bg2="lt2" tx2="dk2" accent1="accent1" accent2="accent2" accent3="accent3" accent4="accent4" accent5="accent5" accent6="accent6" hlink="hlink" folHlink="folHlink"/>
  </p:clrMapOvr>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 column - coral backgroun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083DFD6-03BF-4A1B-9EE1-68F952476A90}"/>
              </a:ext>
            </a:extLst>
          </p:cNvPr>
          <p:cNvSpPr/>
          <p:nvPr userDrawn="1"/>
        </p:nvSpPr>
        <p:spPr>
          <a:xfrm>
            <a:off x="-1" y="-1"/>
            <a:ext cx="12192001" cy="6361681"/>
          </a:xfrm>
          <a:prstGeom prst="rect">
            <a:avLst/>
          </a:prstGeom>
          <a:solidFill>
            <a:srgbClr val="DE6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3618"/>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22" y="6343934"/>
            <a:ext cx="12192000" cy="524099"/>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dirty="0"/>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bg1"/>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3"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bg1"/>
                </a:solidFill>
                <a:latin typeface="+mn-lt"/>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1"/>
                </a:solidFill>
                <a:latin typeface="+mn-lt"/>
              </a:defRPr>
            </a:lvl2pPr>
            <a:lvl3pPr marL="576000" indent="-216000">
              <a:lnSpc>
                <a:spcPct val="100000"/>
              </a:lnSpc>
              <a:buClr>
                <a:schemeClr val="bg1"/>
              </a:buClr>
              <a:buFont typeface="Wingdings" panose="05000000000000000000" pitchFamily="2" charset="2"/>
              <a:buChar char="§"/>
              <a:defRPr sz="2300">
                <a:solidFill>
                  <a:schemeClr val="bg1"/>
                </a:solidFill>
              </a:defRPr>
            </a:lvl3pPr>
            <a:lvl4pPr marL="720000" indent="-216000">
              <a:lnSpc>
                <a:spcPct val="100000"/>
              </a:lnSpc>
              <a:buFont typeface="Arial" panose="020B0604020202020204" pitchFamily="34" charset="0"/>
              <a:buChar char="▪"/>
              <a:defRPr sz="2200" u="none" baseline="0">
                <a:solidFill>
                  <a:schemeClr val="bg1"/>
                </a:solidFill>
              </a:defRPr>
            </a:lvl4pPr>
            <a:lvl5pPr marL="864000" indent="-216000">
              <a:lnSpc>
                <a:spcPct val="100000"/>
              </a:lnSpc>
              <a:buClrTx/>
              <a:buSzPct val="80000"/>
              <a:buFont typeface="Arial" panose="020B0604020202020204" pitchFamily="34" charset="0"/>
              <a:buChar char="▫"/>
              <a:defRPr lang="en-US" sz="2100" kern="1200" dirty="0">
                <a:solidFill>
                  <a:schemeClr val="bg1"/>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 column yellow backgroun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345936"/>
          </a:xfrm>
          <a:prstGeom prst="rect">
            <a:avLst/>
          </a:prstGeom>
        </p:spPr>
      </p:pic>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tx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8"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tx2"/>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tx2"/>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05790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1 column - green backgroun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083DFD6-03BF-4A1B-9EE1-68F952476A90}"/>
              </a:ext>
            </a:extLst>
          </p:cNvPr>
          <p:cNvSpPr/>
          <p:nvPr userDrawn="1"/>
        </p:nvSpPr>
        <p:spPr>
          <a:xfrm>
            <a:off x="-1" y="-1"/>
            <a:ext cx="12192001" cy="63616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7054"/>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dirty="0"/>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bg1"/>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3"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bg1"/>
                </a:solidFill>
                <a:latin typeface="+mn-lt"/>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1"/>
                </a:solidFill>
                <a:latin typeface="+mn-lt"/>
              </a:defRPr>
            </a:lvl2pPr>
            <a:lvl3pPr marL="576000" indent="-216000">
              <a:lnSpc>
                <a:spcPct val="100000"/>
              </a:lnSpc>
              <a:buClr>
                <a:schemeClr val="bg1"/>
              </a:buClr>
              <a:buFont typeface="Wingdings" panose="05000000000000000000" pitchFamily="2" charset="2"/>
              <a:buChar char="§"/>
              <a:defRPr sz="2300">
                <a:solidFill>
                  <a:schemeClr val="bg1"/>
                </a:solidFill>
              </a:defRPr>
            </a:lvl3pPr>
            <a:lvl4pPr marL="720000" indent="-216000">
              <a:lnSpc>
                <a:spcPct val="100000"/>
              </a:lnSpc>
              <a:buFont typeface="Arial" panose="020B0604020202020204" pitchFamily="34" charset="0"/>
              <a:buChar char="▪"/>
              <a:defRPr sz="2200" u="none" baseline="0">
                <a:solidFill>
                  <a:schemeClr val="bg1"/>
                </a:solidFill>
              </a:defRPr>
            </a:lvl4pPr>
            <a:lvl5pPr marL="864000" indent="-216000">
              <a:lnSpc>
                <a:spcPct val="100000"/>
              </a:lnSpc>
              <a:buClrTx/>
              <a:buSzPct val="80000"/>
              <a:buFont typeface="Arial" panose="020B0604020202020204" pitchFamily="34" charset="0"/>
              <a:buChar char="▫"/>
              <a:defRPr lang="en-US" sz="2100" kern="1200" dirty="0">
                <a:solidFill>
                  <a:schemeClr val="bg1"/>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13342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Images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83DFD6-03BF-4A1B-9EE1-68F952476A90}"/>
              </a:ext>
            </a:extLst>
          </p:cNvPr>
          <p:cNvSpPr/>
          <p:nvPr userDrawn="1"/>
        </p:nvSpPr>
        <p:spPr>
          <a:xfrm>
            <a:off x="-1" y="0"/>
            <a:ext cx="6113159" cy="31742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6094800" y="-1"/>
            <a:ext cx="3142800" cy="3177526"/>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240261" y="0"/>
            <a:ext cx="2952000" cy="3177526"/>
          </a:xfrm>
        </p:spPr>
        <p:txBody>
          <a:bodyPr>
            <a:normAutofit/>
          </a:bodyPr>
          <a:lstStyle/>
          <a:p>
            <a:r>
              <a:rPr lang="en-US"/>
              <a:t>Click icon to add picture</a:t>
            </a:r>
            <a:endParaRPr lang="en-GB"/>
          </a:p>
        </p:txBody>
      </p:sp>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bg1"/>
                </a:solidFill>
              </a:defRPr>
            </a:lvl1pPr>
          </a:lstStyle>
          <a:p>
            <a:r>
              <a:rPr lang="en-US"/>
              <a:t>Click to edit Master title style</a:t>
            </a:r>
            <a:endParaRPr lang="en-GB" dirty="0"/>
          </a:p>
        </p:txBody>
      </p:sp>
      <p:sp>
        <p:nvSpPr>
          <p:cNvPr id="13" name="Picture Placeholder 7">
            <a:extLst>
              <a:ext uri="{FF2B5EF4-FFF2-40B4-BE49-F238E27FC236}">
                <a16:creationId xmlns:a16="http://schemas.microsoft.com/office/drawing/2014/main" id="{93426C20-7C99-47FF-9AFC-385679A5CCE2}"/>
              </a:ext>
            </a:extLst>
          </p:cNvPr>
          <p:cNvSpPr>
            <a:spLocks noGrp="1"/>
          </p:cNvSpPr>
          <p:nvPr>
            <p:ph type="pic" sz="quarter" idx="17"/>
          </p:nvPr>
        </p:nvSpPr>
        <p:spPr>
          <a:xfrm>
            <a:off x="6092140" y="3174276"/>
            <a:ext cx="6115820" cy="3193200"/>
          </a:xfrm>
        </p:spPr>
        <p:txBody>
          <a:bodyPr>
            <a:normAutofit/>
          </a:bodyPr>
          <a:lstStyle/>
          <a:p>
            <a:r>
              <a:rPr lang="en-US"/>
              <a:t>Click icon to add picture</a:t>
            </a:r>
            <a:endParaRPr lang="en-GB"/>
          </a:p>
        </p:txBody>
      </p:sp>
      <p:sp>
        <p:nvSpPr>
          <p:cNvPr id="14" name="Picture Placeholder 7">
            <a:extLst>
              <a:ext uri="{FF2B5EF4-FFF2-40B4-BE49-F238E27FC236}">
                <a16:creationId xmlns:a16="http://schemas.microsoft.com/office/drawing/2014/main" id="{D266945C-653E-4CFD-BD96-5158B695BBF4}"/>
              </a:ext>
            </a:extLst>
          </p:cNvPr>
          <p:cNvSpPr>
            <a:spLocks noGrp="1"/>
          </p:cNvSpPr>
          <p:nvPr>
            <p:ph type="pic" sz="quarter" idx="18"/>
          </p:nvPr>
        </p:nvSpPr>
        <p:spPr>
          <a:xfrm>
            <a:off x="-18617" y="3174276"/>
            <a:ext cx="6110756" cy="3193200"/>
          </a:xfrm>
        </p:spPr>
        <p:txBody>
          <a:bodyPr>
            <a:normAutofit/>
          </a:bodyPr>
          <a:lstStyle/>
          <a:p>
            <a:r>
              <a:rPr lang="en-US"/>
              <a:t>Click icon to add picture</a:t>
            </a:r>
            <a:endParaRPr lang="en-GB" dirty="0"/>
          </a:p>
        </p:txBody>
      </p:sp>
      <p:pic>
        <p:nvPicPr>
          <p:cNvPr id="20" name="Picture 19">
            <a:extLst>
              <a:ext uri="{FF2B5EF4-FFF2-40B4-BE49-F238E27FC236}">
                <a16:creationId xmlns:a16="http://schemas.microsoft.com/office/drawing/2014/main" id="{429FE4FA-2EF9-4241-971E-B7E1BD3C92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8"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6000"/>
            <a:ext cx="4050000" cy="1602000"/>
          </a:xfrm>
        </p:spPr>
        <p:txBody>
          <a:bodyPr vert="horz" lIns="0" tIns="331200" rIns="0" bIns="0" rtlCol="0">
            <a:normAutofit/>
          </a:bodyPr>
          <a:lstStyle>
            <a:lvl1pPr>
              <a:lnSpc>
                <a:spcPct val="100000"/>
              </a:lnSpc>
              <a:defRPr lang="en-US" dirty="0" smtClean="0">
                <a:solidFill>
                  <a:schemeClr val="bg2"/>
                </a:solidFill>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2"/>
                </a:solidFill>
              </a:defRPr>
            </a:lvl2pPr>
            <a:lvl3pPr marL="702900" indent="-342900">
              <a:lnSpc>
                <a:spcPct val="100000"/>
              </a:lnSpc>
              <a:buFont typeface="Wingdings" panose="05000000000000000000" pitchFamily="2" charset="2"/>
              <a:buChar char="§"/>
              <a:defRPr sz="2300">
                <a:solidFill>
                  <a:schemeClr val="bg2"/>
                </a:solidFill>
              </a:defRPr>
            </a:lvl3pPr>
            <a:lvl4pPr>
              <a:defRPr>
                <a:solidFill>
                  <a:schemeClr val="bg2"/>
                </a:solidFill>
              </a:defRPr>
            </a:lvl4pPr>
            <a:lvl5pPr>
              <a:defRPr>
                <a:solidFill>
                  <a:schemeClr val="bg2"/>
                </a:solidFill>
              </a:defRPr>
            </a:lvl5pPr>
            <a:lvl6pPr>
              <a:defRPr>
                <a:solidFill>
                  <a:schemeClr val="bg2"/>
                </a:solidFill>
              </a:defRPr>
            </a:lvl6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166863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Images cor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83DFD6-03BF-4A1B-9EE1-68F952476A90}"/>
              </a:ext>
            </a:extLst>
          </p:cNvPr>
          <p:cNvSpPr/>
          <p:nvPr userDrawn="1"/>
        </p:nvSpPr>
        <p:spPr>
          <a:xfrm>
            <a:off x="-1" y="0"/>
            <a:ext cx="6113159" cy="3174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6094800" y="-1"/>
            <a:ext cx="3142800" cy="3177526"/>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240261" y="0"/>
            <a:ext cx="2952000" cy="3177526"/>
          </a:xfrm>
        </p:spPr>
        <p:txBody>
          <a:bodyPr>
            <a:normAutofit/>
          </a:bodyPr>
          <a:lstStyle/>
          <a:p>
            <a:r>
              <a:rPr lang="en-US"/>
              <a:t>Click icon to add picture</a:t>
            </a:r>
            <a:endParaRPr lang="en-GB"/>
          </a:p>
        </p:txBody>
      </p:sp>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bg1"/>
                </a:solidFill>
              </a:defRPr>
            </a:lvl1pPr>
          </a:lstStyle>
          <a:p>
            <a:r>
              <a:rPr lang="en-US"/>
              <a:t>Click to edit Master title style</a:t>
            </a:r>
            <a:endParaRPr lang="en-GB" dirty="0"/>
          </a:p>
        </p:txBody>
      </p:sp>
      <p:sp>
        <p:nvSpPr>
          <p:cNvPr id="13" name="Picture Placeholder 7">
            <a:extLst>
              <a:ext uri="{FF2B5EF4-FFF2-40B4-BE49-F238E27FC236}">
                <a16:creationId xmlns:a16="http://schemas.microsoft.com/office/drawing/2014/main" id="{93426C20-7C99-47FF-9AFC-385679A5CCE2}"/>
              </a:ext>
            </a:extLst>
          </p:cNvPr>
          <p:cNvSpPr>
            <a:spLocks noGrp="1"/>
          </p:cNvSpPr>
          <p:nvPr>
            <p:ph type="pic" sz="quarter" idx="17"/>
          </p:nvPr>
        </p:nvSpPr>
        <p:spPr>
          <a:xfrm>
            <a:off x="6092140" y="3174276"/>
            <a:ext cx="6115820" cy="3193200"/>
          </a:xfrm>
        </p:spPr>
        <p:txBody>
          <a:bodyPr>
            <a:normAutofit/>
          </a:bodyPr>
          <a:lstStyle/>
          <a:p>
            <a:r>
              <a:rPr lang="en-US"/>
              <a:t>Click icon to add picture</a:t>
            </a:r>
            <a:endParaRPr lang="en-GB"/>
          </a:p>
        </p:txBody>
      </p:sp>
      <p:sp>
        <p:nvSpPr>
          <p:cNvPr id="14" name="Picture Placeholder 7">
            <a:extLst>
              <a:ext uri="{FF2B5EF4-FFF2-40B4-BE49-F238E27FC236}">
                <a16:creationId xmlns:a16="http://schemas.microsoft.com/office/drawing/2014/main" id="{D266945C-653E-4CFD-BD96-5158B695BBF4}"/>
              </a:ext>
            </a:extLst>
          </p:cNvPr>
          <p:cNvSpPr>
            <a:spLocks noGrp="1"/>
          </p:cNvSpPr>
          <p:nvPr>
            <p:ph type="pic" sz="quarter" idx="18"/>
          </p:nvPr>
        </p:nvSpPr>
        <p:spPr>
          <a:xfrm>
            <a:off x="-18617" y="3174276"/>
            <a:ext cx="6110756" cy="3193200"/>
          </a:xfrm>
        </p:spPr>
        <p:txBody>
          <a:bodyPr>
            <a:normAutofit/>
          </a:bodyPr>
          <a:lstStyle/>
          <a:p>
            <a:r>
              <a:rPr lang="en-US"/>
              <a:t>Click icon to add picture</a:t>
            </a:r>
            <a:endParaRPr lang="en-GB" dirty="0"/>
          </a:p>
        </p:txBody>
      </p:sp>
      <p:pic>
        <p:nvPicPr>
          <p:cNvPr id="20" name="Picture 19">
            <a:extLst>
              <a:ext uri="{FF2B5EF4-FFF2-40B4-BE49-F238E27FC236}">
                <a16:creationId xmlns:a16="http://schemas.microsoft.com/office/drawing/2014/main" id="{429FE4FA-2EF9-4241-971E-B7E1BD3C92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8"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6000"/>
            <a:ext cx="4050000" cy="1602000"/>
          </a:xfrm>
        </p:spPr>
        <p:txBody>
          <a:bodyPr vert="horz" lIns="0" tIns="331200" rIns="0" bIns="0" rtlCol="0">
            <a:normAutofit/>
          </a:bodyPr>
          <a:lstStyle>
            <a:lvl1pPr>
              <a:lnSpc>
                <a:spcPct val="100000"/>
              </a:lnSpc>
              <a:defRPr lang="en-US" dirty="0" smtClean="0">
                <a:solidFill>
                  <a:schemeClr val="bg2"/>
                </a:solidFill>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2"/>
                </a:solidFill>
              </a:defRPr>
            </a:lvl2pPr>
            <a:lvl3pPr marL="702900" indent="-342900">
              <a:lnSpc>
                <a:spcPct val="100000"/>
              </a:lnSpc>
              <a:buFont typeface="Wingdings" panose="05000000000000000000" pitchFamily="2" charset="2"/>
              <a:buChar char="§"/>
              <a:defRPr sz="2300">
                <a:solidFill>
                  <a:schemeClr val="bg2"/>
                </a:solidFill>
              </a:defRPr>
            </a:lvl3pPr>
            <a:lvl4pPr>
              <a:defRPr>
                <a:solidFill>
                  <a:schemeClr val="bg2"/>
                </a:solidFill>
              </a:defRPr>
            </a:lvl4pPr>
            <a:lvl5pPr>
              <a:defRPr>
                <a:solidFill>
                  <a:schemeClr val="bg2"/>
                </a:solidFill>
              </a:defRPr>
            </a:lvl5pPr>
            <a:lvl6pPr>
              <a:defRPr>
                <a:solidFill>
                  <a:schemeClr val="bg2"/>
                </a:solidFill>
              </a:defRPr>
            </a:lvl6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051994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Images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83DFD6-03BF-4A1B-9EE1-68F952476A90}"/>
              </a:ext>
            </a:extLst>
          </p:cNvPr>
          <p:cNvSpPr/>
          <p:nvPr userDrawn="1"/>
        </p:nvSpPr>
        <p:spPr>
          <a:xfrm>
            <a:off x="-1" y="0"/>
            <a:ext cx="6113159" cy="3174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6094800" y="-1"/>
            <a:ext cx="3142800" cy="3177526"/>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240261" y="0"/>
            <a:ext cx="2952000" cy="3177526"/>
          </a:xfrm>
        </p:spPr>
        <p:txBody>
          <a:bodyPr>
            <a:normAutofit/>
          </a:bodyPr>
          <a:lstStyle/>
          <a:p>
            <a:r>
              <a:rPr lang="en-US"/>
              <a:t>Click icon to add picture</a:t>
            </a:r>
            <a:endParaRPr lang="en-GB"/>
          </a:p>
        </p:txBody>
      </p:sp>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bg1"/>
                </a:solidFill>
              </a:defRPr>
            </a:lvl1pPr>
          </a:lstStyle>
          <a:p>
            <a:r>
              <a:rPr lang="en-US"/>
              <a:t>Click to edit Master title style</a:t>
            </a:r>
            <a:endParaRPr lang="en-GB" dirty="0"/>
          </a:p>
        </p:txBody>
      </p:sp>
      <p:sp>
        <p:nvSpPr>
          <p:cNvPr id="15"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6000"/>
            <a:ext cx="4050000" cy="1602000"/>
          </a:xfrm>
        </p:spPr>
        <p:txBody>
          <a:bodyPr vert="horz" lIns="0" tIns="331200" rIns="0" bIns="0" rtlCol="0">
            <a:normAutofit/>
          </a:bodyPr>
          <a:lstStyle>
            <a:lvl1pPr>
              <a:lnSpc>
                <a:spcPct val="100000"/>
              </a:lnSpc>
              <a:defRPr lang="en-US" dirty="0" smtClean="0">
                <a:solidFill>
                  <a:schemeClr val="bg2"/>
                </a:solidFill>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2"/>
                </a:solidFill>
              </a:defRPr>
            </a:lvl2pPr>
            <a:lvl3pPr marL="702900" indent="-342900">
              <a:lnSpc>
                <a:spcPct val="100000"/>
              </a:lnSpc>
              <a:buFont typeface="Wingdings" panose="05000000000000000000" pitchFamily="2" charset="2"/>
              <a:buChar char="§"/>
              <a:defRPr sz="2300">
                <a:solidFill>
                  <a:schemeClr val="bg2"/>
                </a:solidFill>
              </a:defRPr>
            </a:lvl3pPr>
            <a:lvl4pPr>
              <a:defRPr>
                <a:solidFill>
                  <a:schemeClr val="bg2"/>
                </a:solidFill>
              </a:defRPr>
            </a:lvl4pPr>
            <a:lvl5pPr>
              <a:defRPr>
                <a:solidFill>
                  <a:schemeClr val="bg2"/>
                </a:solidFill>
              </a:defRPr>
            </a:lvl5pPr>
            <a:lvl6pPr>
              <a:defRPr>
                <a:solidFill>
                  <a:schemeClr val="bg2"/>
                </a:solidFill>
              </a:defRPr>
            </a:lvl6pPr>
          </a:lstStyle>
          <a:p>
            <a:pPr lvl="0"/>
            <a:r>
              <a:rPr lang="en-US"/>
              <a:t>Edit Master text styles</a:t>
            </a:r>
          </a:p>
          <a:p>
            <a:pPr lvl="1"/>
            <a:r>
              <a:rPr lang="en-US"/>
              <a:t>Second level</a:t>
            </a:r>
          </a:p>
          <a:p>
            <a:pPr lvl="2"/>
            <a:r>
              <a:rPr lang="en-US"/>
              <a:t>Third level</a:t>
            </a:r>
          </a:p>
        </p:txBody>
      </p:sp>
      <p:sp>
        <p:nvSpPr>
          <p:cNvPr id="13" name="Picture Placeholder 7">
            <a:extLst>
              <a:ext uri="{FF2B5EF4-FFF2-40B4-BE49-F238E27FC236}">
                <a16:creationId xmlns:a16="http://schemas.microsoft.com/office/drawing/2014/main" id="{93426C20-7C99-47FF-9AFC-385679A5CCE2}"/>
              </a:ext>
            </a:extLst>
          </p:cNvPr>
          <p:cNvSpPr>
            <a:spLocks noGrp="1"/>
          </p:cNvSpPr>
          <p:nvPr>
            <p:ph type="pic" sz="quarter" idx="17"/>
          </p:nvPr>
        </p:nvSpPr>
        <p:spPr>
          <a:xfrm>
            <a:off x="6092140" y="3174276"/>
            <a:ext cx="6115820" cy="3193200"/>
          </a:xfrm>
        </p:spPr>
        <p:txBody>
          <a:bodyPr>
            <a:normAutofit/>
          </a:bodyPr>
          <a:lstStyle/>
          <a:p>
            <a:r>
              <a:rPr lang="en-US"/>
              <a:t>Click icon to add picture</a:t>
            </a:r>
            <a:endParaRPr lang="en-GB"/>
          </a:p>
        </p:txBody>
      </p:sp>
      <p:sp>
        <p:nvSpPr>
          <p:cNvPr id="14" name="Picture Placeholder 7">
            <a:extLst>
              <a:ext uri="{FF2B5EF4-FFF2-40B4-BE49-F238E27FC236}">
                <a16:creationId xmlns:a16="http://schemas.microsoft.com/office/drawing/2014/main" id="{D266945C-653E-4CFD-BD96-5158B695BBF4}"/>
              </a:ext>
            </a:extLst>
          </p:cNvPr>
          <p:cNvSpPr>
            <a:spLocks noGrp="1"/>
          </p:cNvSpPr>
          <p:nvPr>
            <p:ph type="pic" sz="quarter" idx="18"/>
          </p:nvPr>
        </p:nvSpPr>
        <p:spPr>
          <a:xfrm>
            <a:off x="-18617" y="3174276"/>
            <a:ext cx="6110756" cy="3193200"/>
          </a:xfrm>
        </p:spPr>
        <p:txBody>
          <a:bodyPr>
            <a:normAutofit/>
          </a:bodyPr>
          <a:lstStyle/>
          <a:p>
            <a:r>
              <a:rPr lang="en-US"/>
              <a:t>Click icon to add picture</a:t>
            </a:r>
            <a:endParaRPr lang="en-GB" dirty="0"/>
          </a:p>
        </p:txBody>
      </p:sp>
      <p:pic>
        <p:nvPicPr>
          <p:cNvPr id="20" name="Picture 19">
            <a:extLst>
              <a:ext uri="{FF2B5EF4-FFF2-40B4-BE49-F238E27FC236}">
                <a16:creationId xmlns:a16="http://schemas.microsoft.com/office/drawing/2014/main" id="{429FE4FA-2EF9-4241-971E-B7E1BD3C92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Tree>
    <p:extLst>
      <p:ext uri="{BB962C8B-B14F-4D97-AF65-F5344CB8AC3E}">
        <p14:creationId xmlns:p14="http://schemas.microsoft.com/office/powerpoint/2010/main" val="29801214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Images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83DFD6-03BF-4A1B-9EE1-68F952476A90}"/>
              </a:ext>
            </a:extLst>
          </p:cNvPr>
          <p:cNvSpPr/>
          <p:nvPr userDrawn="1"/>
        </p:nvSpPr>
        <p:spPr>
          <a:xfrm>
            <a:off x="-1" y="0"/>
            <a:ext cx="6113159" cy="31742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6094800" y="-1"/>
            <a:ext cx="3142800" cy="3177526"/>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240261" y="0"/>
            <a:ext cx="2952000" cy="3177526"/>
          </a:xfrm>
        </p:spPr>
        <p:txBody>
          <a:bodyPr>
            <a:normAutofit/>
          </a:bodyPr>
          <a:lstStyle/>
          <a:p>
            <a:r>
              <a:rPr lang="en-US"/>
              <a:t>Click icon to add picture</a:t>
            </a:r>
            <a:endParaRPr lang="en-GB"/>
          </a:p>
        </p:txBody>
      </p:sp>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tx2"/>
                </a:solidFill>
              </a:defRPr>
            </a:lvl1pPr>
          </a:lstStyle>
          <a:p>
            <a:r>
              <a:rPr lang="en-US"/>
              <a:t>Click to edit Master title style</a:t>
            </a:r>
            <a:endParaRPr lang="en-GB" dirty="0"/>
          </a:p>
        </p:txBody>
      </p:sp>
      <p:sp>
        <p:nvSpPr>
          <p:cNvPr id="15"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6000"/>
            <a:ext cx="4050000" cy="1602000"/>
          </a:xfrm>
        </p:spPr>
        <p:txBody>
          <a:bodyPr vert="horz" lIns="0" tIns="331200" rIns="0" bIns="0" rtlCol="0">
            <a:normAutofit/>
          </a:bodyPr>
          <a:lstStyle>
            <a:lvl1pPr>
              <a:lnSpc>
                <a:spcPct val="100000"/>
              </a:lnSpc>
              <a:defRPr lang="en-US" dirty="0" smtClean="0">
                <a:solidFill>
                  <a:schemeClr val="tx2"/>
                </a:solidFill>
              </a:defRPr>
            </a:lvl1pPr>
            <a:lvl2pPr marL="432000" indent="-288000">
              <a:lnSpc>
                <a:spcPct val="100000"/>
              </a:lnSpc>
              <a:buClrTx/>
              <a:buSzPct val="90000"/>
              <a:buFont typeface="Wingdings" panose="05000000000000000000" pitchFamily="2" charset="2"/>
              <a:buChar char="n"/>
              <a:defRPr lang="en-US" dirty="0" smtClean="0">
                <a:solidFill>
                  <a:schemeClr val="tx2"/>
                </a:solidFill>
              </a:defRPr>
            </a:lvl2pPr>
            <a:lvl3pPr marL="576000" indent="-216000">
              <a:lnSpc>
                <a:spcPct val="100000"/>
              </a:lnSpc>
              <a:buFont typeface="Wingdings" panose="05000000000000000000" pitchFamily="2" charset="2"/>
              <a:buChar char="§"/>
              <a:defRPr sz="2300">
                <a:solidFill>
                  <a:schemeClr val="tx2"/>
                </a:solidFill>
              </a:defRPr>
            </a:lvl3pPr>
            <a:lvl4pPr>
              <a:defRPr>
                <a:solidFill>
                  <a:schemeClr val="bg2"/>
                </a:solidFill>
              </a:defRPr>
            </a:lvl4pPr>
            <a:lvl5pPr>
              <a:defRPr>
                <a:solidFill>
                  <a:schemeClr val="bg2"/>
                </a:solidFill>
              </a:defRPr>
            </a:lvl5pPr>
            <a:lvl6pPr>
              <a:defRPr>
                <a:solidFill>
                  <a:schemeClr val="bg2"/>
                </a:solidFill>
              </a:defRPr>
            </a:lvl6pPr>
          </a:lstStyle>
          <a:p>
            <a:pPr lvl="0"/>
            <a:r>
              <a:rPr lang="en-US"/>
              <a:t>Edit Master text styles</a:t>
            </a:r>
          </a:p>
          <a:p>
            <a:pPr lvl="1"/>
            <a:r>
              <a:rPr lang="en-US"/>
              <a:t>Second level</a:t>
            </a:r>
          </a:p>
          <a:p>
            <a:pPr lvl="2"/>
            <a:r>
              <a:rPr lang="en-US"/>
              <a:t>Third level</a:t>
            </a:r>
          </a:p>
        </p:txBody>
      </p:sp>
      <p:sp>
        <p:nvSpPr>
          <p:cNvPr id="13" name="Picture Placeholder 7">
            <a:extLst>
              <a:ext uri="{FF2B5EF4-FFF2-40B4-BE49-F238E27FC236}">
                <a16:creationId xmlns:a16="http://schemas.microsoft.com/office/drawing/2014/main" id="{93426C20-7C99-47FF-9AFC-385679A5CCE2}"/>
              </a:ext>
            </a:extLst>
          </p:cNvPr>
          <p:cNvSpPr>
            <a:spLocks noGrp="1"/>
          </p:cNvSpPr>
          <p:nvPr>
            <p:ph type="pic" sz="quarter" idx="17"/>
          </p:nvPr>
        </p:nvSpPr>
        <p:spPr>
          <a:xfrm>
            <a:off x="6092140" y="3174276"/>
            <a:ext cx="6115820" cy="3193200"/>
          </a:xfrm>
        </p:spPr>
        <p:txBody>
          <a:bodyPr>
            <a:normAutofit/>
          </a:bodyPr>
          <a:lstStyle/>
          <a:p>
            <a:r>
              <a:rPr lang="en-US"/>
              <a:t>Click icon to add picture</a:t>
            </a:r>
            <a:endParaRPr lang="en-GB"/>
          </a:p>
        </p:txBody>
      </p:sp>
      <p:sp>
        <p:nvSpPr>
          <p:cNvPr id="14" name="Picture Placeholder 7">
            <a:extLst>
              <a:ext uri="{FF2B5EF4-FFF2-40B4-BE49-F238E27FC236}">
                <a16:creationId xmlns:a16="http://schemas.microsoft.com/office/drawing/2014/main" id="{D266945C-653E-4CFD-BD96-5158B695BBF4}"/>
              </a:ext>
            </a:extLst>
          </p:cNvPr>
          <p:cNvSpPr>
            <a:spLocks noGrp="1"/>
          </p:cNvSpPr>
          <p:nvPr>
            <p:ph type="pic" sz="quarter" idx="18"/>
          </p:nvPr>
        </p:nvSpPr>
        <p:spPr>
          <a:xfrm>
            <a:off x="-18617" y="3174276"/>
            <a:ext cx="6110756" cy="3193200"/>
          </a:xfrm>
        </p:spPr>
        <p:txBody>
          <a:bodyPr>
            <a:normAutofit/>
          </a:bodyPr>
          <a:lstStyle/>
          <a:p>
            <a:r>
              <a:rPr lang="en-US"/>
              <a:t>Click icon to add picture</a:t>
            </a:r>
            <a:endParaRPr lang="en-GB" dirty="0"/>
          </a:p>
        </p:txBody>
      </p:sp>
      <p:pic>
        <p:nvPicPr>
          <p:cNvPr id="20" name="Picture 19">
            <a:extLst>
              <a:ext uri="{FF2B5EF4-FFF2-40B4-BE49-F238E27FC236}">
                <a16:creationId xmlns:a16="http://schemas.microsoft.com/office/drawing/2014/main" id="{429FE4FA-2EF9-4241-971E-B7E1BD3C92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Tree>
    <p:extLst>
      <p:ext uri="{BB962C8B-B14F-4D97-AF65-F5344CB8AC3E}">
        <p14:creationId xmlns:p14="http://schemas.microsoft.com/office/powerpoint/2010/main" val="7621621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 column gree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1"/>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FE49440F-96B3-4E68-A1BC-306E429322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21" name="Content Placeholder 2">
            <a:extLst>
              <a:ext uri="{FF2B5EF4-FFF2-40B4-BE49-F238E27FC236}">
                <a16:creationId xmlns:a16="http://schemas.microsoft.com/office/drawing/2014/main" id="{6F85DCEE-F5DF-40E7-8009-7017483BB2D3}"/>
              </a:ext>
            </a:extLst>
          </p:cNvPr>
          <p:cNvSpPr>
            <a:spLocks noGrp="1"/>
          </p:cNvSpPr>
          <p:nvPr>
            <p:ph sz="half" idx="14"/>
          </p:nvPr>
        </p:nvSpPr>
        <p:spPr>
          <a:xfrm>
            <a:off x="5172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1"/>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1"/>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8" name="Content Placeholder 2">
            <a:extLst>
              <a:ext uri="{FF2B5EF4-FFF2-40B4-BE49-F238E27FC236}">
                <a16:creationId xmlns:a16="http://schemas.microsoft.com/office/drawing/2014/main" id="{6F85DCEE-F5DF-40E7-8009-7017483BB2D3}"/>
              </a:ext>
            </a:extLst>
          </p:cNvPr>
          <p:cNvSpPr>
            <a:spLocks noGrp="1"/>
          </p:cNvSpPr>
          <p:nvPr>
            <p:ph sz="half" idx="15"/>
          </p:nvPr>
        </p:nvSpPr>
        <p:spPr>
          <a:xfrm>
            <a:off x="61920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1"/>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1"/>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2">
            <a:extLst>
              <a:ext uri="{FF2B5EF4-FFF2-40B4-BE49-F238E27FC236}">
                <a16:creationId xmlns:a16="http://schemas.microsoft.com/office/drawing/2014/main" id="{6F85DCEE-F5DF-40E7-8009-7017483BB2D3}"/>
              </a:ext>
            </a:extLst>
          </p:cNvPr>
          <p:cNvSpPr>
            <a:spLocks noGrp="1"/>
          </p:cNvSpPr>
          <p:nvPr>
            <p:ph sz="half" idx="16"/>
          </p:nvPr>
        </p:nvSpPr>
        <p:spPr>
          <a:xfrm>
            <a:off x="517200" y="1562400"/>
            <a:ext cx="5479200" cy="16378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1"/>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1"/>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
        <p:nvSpPr>
          <p:cNvPr id="22" name="Content Placeholder 2">
            <a:extLst>
              <a:ext uri="{FF2B5EF4-FFF2-40B4-BE49-F238E27FC236}">
                <a16:creationId xmlns:a16="http://schemas.microsoft.com/office/drawing/2014/main" id="{6F85DCEE-F5DF-40E7-8009-7017483BB2D3}"/>
              </a:ext>
            </a:extLst>
          </p:cNvPr>
          <p:cNvSpPr>
            <a:spLocks noGrp="1"/>
          </p:cNvSpPr>
          <p:nvPr>
            <p:ph sz="half" idx="17"/>
          </p:nvPr>
        </p:nvSpPr>
        <p:spPr>
          <a:xfrm>
            <a:off x="6192000" y="1562476"/>
            <a:ext cx="5479200" cy="16378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1"/>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1"/>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420975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 column cora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FE49440F-96B3-4E68-A1BC-306E429322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6" name="Content Placeholder 2">
            <a:extLst>
              <a:ext uri="{FF2B5EF4-FFF2-40B4-BE49-F238E27FC236}">
                <a16:creationId xmlns:a16="http://schemas.microsoft.com/office/drawing/2014/main" id="{6F85DCEE-F5DF-40E7-8009-7017483BB2D3}"/>
              </a:ext>
            </a:extLst>
          </p:cNvPr>
          <p:cNvSpPr>
            <a:spLocks noGrp="1"/>
          </p:cNvSpPr>
          <p:nvPr>
            <p:ph sz="half" idx="15"/>
          </p:nvPr>
        </p:nvSpPr>
        <p:spPr>
          <a:xfrm>
            <a:off x="5172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2"/>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2"/>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6F85DCEE-F5DF-40E7-8009-7017483BB2D3}"/>
              </a:ext>
            </a:extLst>
          </p:cNvPr>
          <p:cNvSpPr>
            <a:spLocks noGrp="1"/>
          </p:cNvSpPr>
          <p:nvPr>
            <p:ph sz="half" idx="17"/>
          </p:nvPr>
        </p:nvSpPr>
        <p:spPr>
          <a:xfrm>
            <a:off x="6192000" y="1562400"/>
            <a:ext cx="5479200" cy="16414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2"/>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2"/>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6F85DCEE-F5DF-40E7-8009-7017483BB2D3}"/>
              </a:ext>
            </a:extLst>
          </p:cNvPr>
          <p:cNvSpPr>
            <a:spLocks noGrp="1"/>
          </p:cNvSpPr>
          <p:nvPr>
            <p:ph sz="half" idx="18"/>
          </p:nvPr>
        </p:nvSpPr>
        <p:spPr>
          <a:xfrm>
            <a:off x="517200" y="1562400"/>
            <a:ext cx="5479200" cy="16414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2"/>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2"/>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
        <p:nvSpPr>
          <p:cNvPr id="17" name="Content Placeholder 2">
            <a:extLst>
              <a:ext uri="{FF2B5EF4-FFF2-40B4-BE49-F238E27FC236}">
                <a16:creationId xmlns:a16="http://schemas.microsoft.com/office/drawing/2014/main" id="{6F85DCEE-F5DF-40E7-8009-7017483BB2D3}"/>
              </a:ext>
            </a:extLst>
          </p:cNvPr>
          <p:cNvSpPr>
            <a:spLocks noGrp="1"/>
          </p:cNvSpPr>
          <p:nvPr>
            <p:ph sz="half" idx="19"/>
          </p:nvPr>
        </p:nvSpPr>
        <p:spPr>
          <a:xfrm>
            <a:off x="61920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2"/>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2"/>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10009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 column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3"/>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FE49440F-96B3-4E68-A1BC-306E429322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6" name="Content Placeholder 2">
            <a:extLst>
              <a:ext uri="{FF2B5EF4-FFF2-40B4-BE49-F238E27FC236}">
                <a16:creationId xmlns:a16="http://schemas.microsoft.com/office/drawing/2014/main" id="{6F85DCEE-F5DF-40E7-8009-7017483BB2D3}"/>
              </a:ext>
            </a:extLst>
          </p:cNvPr>
          <p:cNvSpPr>
            <a:spLocks noGrp="1"/>
          </p:cNvSpPr>
          <p:nvPr>
            <p:ph sz="half" idx="15"/>
          </p:nvPr>
        </p:nvSpPr>
        <p:spPr>
          <a:xfrm>
            <a:off x="5172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3"/>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3"/>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6F85DCEE-F5DF-40E7-8009-7017483BB2D3}"/>
              </a:ext>
            </a:extLst>
          </p:cNvPr>
          <p:cNvSpPr>
            <a:spLocks noGrp="1"/>
          </p:cNvSpPr>
          <p:nvPr>
            <p:ph sz="half" idx="16"/>
          </p:nvPr>
        </p:nvSpPr>
        <p:spPr>
          <a:xfrm>
            <a:off x="61920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3"/>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3"/>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6F85DCEE-F5DF-40E7-8009-7017483BB2D3}"/>
              </a:ext>
            </a:extLst>
          </p:cNvPr>
          <p:cNvSpPr>
            <a:spLocks noGrp="1"/>
          </p:cNvSpPr>
          <p:nvPr>
            <p:ph sz="half" idx="17"/>
          </p:nvPr>
        </p:nvSpPr>
        <p:spPr>
          <a:xfrm>
            <a:off x="6192000" y="1562400"/>
            <a:ext cx="5479200" cy="16414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3"/>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3"/>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6F85DCEE-F5DF-40E7-8009-7017483BB2D3}"/>
              </a:ext>
            </a:extLst>
          </p:cNvPr>
          <p:cNvSpPr>
            <a:spLocks noGrp="1"/>
          </p:cNvSpPr>
          <p:nvPr>
            <p:ph sz="half" idx="18"/>
          </p:nvPr>
        </p:nvSpPr>
        <p:spPr>
          <a:xfrm>
            <a:off x="517200" y="1562400"/>
            <a:ext cx="5479200" cy="16414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3"/>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3"/>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34787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blue white">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460" y="1170972"/>
            <a:ext cx="6089747" cy="4674957"/>
          </a:xfrm>
          <a:prstGeom prst="rect">
            <a:avLst/>
          </a:prstGeom>
        </p:spPr>
      </p:pic>
      <p:sp>
        <p:nvSpPr>
          <p:cNvPr id="9"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solidFill>
                  <a:schemeClr val="tx1"/>
                </a:solidFill>
              </a:defRPr>
            </a:lvl1pPr>
          </a:lstStyle>
          <a:p>
            <a:r>
              <a:rPr lang="en-US"/>
              <a:t>Click to edit Master title style</a:t>
            </a:r>
            <a:endParaRPr lang="en-GB" dirty="0"/>
          </a:p>
        </p:txBody>
      </p:sp>
      <p:sp>
        <p:nvSpPr>
          <p:cNvPr id="11"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1866">
                <a:solidFill>
                  <a:schemeClr val="tx1"/>
                </a:solidFill>
              </a:defRPr>
            </a:lvl1pPr>
          </a:lstStyle>
          <a:p>
            <a:fld id="{AB946FCE-CD33-40F3-99C8-62083596779E}" type="datetime4">
              <a:rPr lang="en-GB" smtClean="0"/>
              <a:pPr/>
              <a:t>11 May 2023</a:t>
            </a:fld>
            <a:endParaRPr lang="en-GB" dirty="0"/>
          </a:p>
        </p:txBody>
      </p:sp>
      <p:pic>
        <p:nvPicPr>
          <p:cNvPr id="7" name="Picture 6">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66000" y="392400"/>
            <a:ext cx="3466800" cy="902130"/>
          </a:xfrm>
          <a:prstGeom prst="rect">
            <a:avLst/>
          </a:prstGeom>
        </p:spPr>
      </p:pic>
    </p:spTree>
  </p:cSld>
  <p:clrMapOvr>
    <a:overrideClrMapping bg1="lt1" tx1="dk1" bg2="lt2" tx2="dk2" accent1="accent1" accent2="accent2" accent3="accent3" accent4="accent4" accent5="accent5" accent6="accent6" hlink="hlink" folHlink="folHlink"/>
  </p:clrMapOvr>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2 column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tx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FE49440F-96B3-4E68-A1BC-306E429322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22" name="Picture 2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23" name="Content Placeholder 2">
            <a:extLst>
              <a:ext uri="{FF2B5EF4-FFF2-40B4-BE49-F238E27FC236}">
                <a16:creationId xmlns:a16="http://schemas.microsoft.com/office/drawing/2014/main" id="{6F85DCEE-F5DF-40E7-8009-7017483BB2D3}"/>
              </a:ext>
            </a:extLst>
          </p:cNvPr>
          <p:cNvSpPr>
            <a:spLocks noGrp="1"/>
          </p:cNvSpPr>
          <p:nvPr>
            <p:ph sz="half" idx="18"/>
          </p:nvPr>
        </p:nvSpPr>
        <p:spPr>
          <a:xfrm>
            <a:off x="5172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5"/>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5"/>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Content Placeholder 2">
            <a:extLst>
              <a:ext uri="{FF2B5EF4-FFF2-40B4-BE49-F238E27FC236}">
                <a16:creationId xmlns:a16="http://schemas.microsoft.com/office/drawing/2014/main" id="{6F85DCEE-F5DF-40E7-8009-7017483BB2D3}"/>
              </a:ext>
            </a:extLst>
          </p:cNvPr>
          <p:cNvSpPr>
            <a:spLocks noGrp="1"/>
          </p:cNvSpPr>
          <p:nvPr>
            <p:ph sz="half" idx="19"/>
          </p:nvPr>
        </p:nvSpPr>
        <p:spPr>
          <a:xfrm>
            <a:off x="61920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5"/>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5"/>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2">
            <a:extLst>
              <a:ext uri="{FF2B5EF4-FFF2-40B4-BE49-F238E27FC236}">
                <a16:creationId xmlns:a16="http://schemas.microsoft.com/office/drawing/2014/main" id="{6F85DCEE-F5DF-40E7-8009-7017483BB2D3}"/>
              </a:ext>
            </a:extLst>
          </p:cNvPr>
          <p:cNvSpPr>
            <a:spLocks noGrp="1"/>
          </p:cNvSpPr>
          <p:nvPr>
            <p:ph sz="half" idx="20"/>
          </p:nvPr>
        </p:nvSpPr>
        <p:spPr>
          <a:xfrm>
            <a:off x="6192000" y="1562400"/>
            <a:ext cx="5479200" cy="16414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5"/>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5"/>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
        <p:nvSpPr>
          <p:cNvPr id="26" name="Content Placeholder 2">
            <a:extLst>
              <a:ext uri="{FF2B5EF4-FFF2-40B4-BE49-F238E27FC236}">
                <a16:creationId xmlns:a16="http://schemas.microsoft.com/office/drawing/2014/main" id="{6F85DCEE-F5DF-40E7-8009-7017483BB2D3}"/>
              </a:ext>
            </a:extLst>
          </p:cNvPr>
          <p:cNvSpPr>
            <a:spLocks noGrp="1"/>
          </p:cNvSpPr>
          <p:nvPr>
            <p:ph sz="half" idx="21"/>
          </p:nvPr>
        </p:nvSpPr>
        <p:spPr>
          <a:xfrm>
            <a:off x="517200" y="1562400"/>
            <a:ext cx="5479200" cy="16414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5"/>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5"/>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03742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 column + images gree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7" name="Picture 6">
            <a:extLst>
              <a:ext uri="{FF2B5EF4-FFF2-40B4-BE49-F238E27FC236}">
                <a16:creationId xmlns:a16="http://schemas.microsoft.com/office/drawing/2014/main" id="{D2DAE4F6-7569-485C-AF25-181A6D100B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7427"/>
            <a:ext cx="12192000" cy="6336792"/>
          </a:xfrm>
          <a:prstGeom prst="rect">
            <a:avLst/>
          </a:prstGeom>
        </p:spPr>
      </p:pic>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accent1"/>
                </a:solidFill>
              </a:defRPr>
            </a:lvl1pPr>
          </a:lstStyle>
          <a:p>
            <a:r>
              <a:rPr lang="en-US"/>
              <a:t>Click to edit Master title style</a:t>
            </a:r>
            <a:endParaRPr lang="en-GB" dirty="0"/>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9025200" y="522000"/>
            <a:ext cx="2649600" cy="2649600"/>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024937" y="3380400"/>
            <a:ext cx="2649600" cy="2649600"/>
          </a:xfrm>
        </p:spPr>
        <p:txBody>
          <a:bodyPr>
            <a:normAutofit/>
          </a:bodyPr>
          <a:lstStyle/>
          <a:p>
            <a:r>
              <a:rPr lang="en-US"/>
              <a:t>Click icon to add picture</a:t>
            </a:r>
            <a:endParaRPr lang="en-GB"/>
          </a:p>
        </p:txBody>
      </p:sp>
      <p:pic>
        <p:nvPicPr>
          <p:cNvPr id="14" name="Picture 13">
            <a:extLst>
              <a:ext uri="{FF2B5EF4-FFF2-40B4-BE49-F238E27FC236}">
                <a16:creationId xmlns:a16="http://schemas.microsoft.com/office/drawing/2014/main" id="{D49C4022-4F4A-430D-A070-E0B79CD94BE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3"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7581189"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1"/>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1"/>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14083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 column + images cor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7" name="Picture 6">
            <a:extLst>
              <a:ext uri="{FF2B5EF4-FFF2-40B4-BE49-F238E27FC236}">
                <a16:creationId xmlns:a16="http://schemas.microsoft.com/office/drawing/2014/main" id="{D2DAE4F6-7569-485C-AF25-181A6D100B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7427"/>
            <a:ext cx="12192000" cy="6336792"/>
          </a:xfrm>
          <a:prstGeom prst="rect">
            <a:avLst/>
          </a:prstGeom>
        </p:spPr>
      </p:pic>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accent2"/>
                </a:solidFill>
              </a:defRPr>
            </a:lvl1pPr>
          </a:lstStyle>
          <a:p>
            <a:r>
              <a:rPr lang="en-US"/>
              <a:t>Click to edit Master title style</a:t>
            </a:r>
            <a:endParaRPr lang="en-GB" dirty="0"/>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9025200" y="522000"/>
            <a:ext cx="2649600" cy="2649600"/>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024937" y="3380400"/>
            <a:ext cx="2649600" cy="2649600"/>
          </a:xfrm>
        </p:spPr>
        <p:txBody>
          <a:bodyPr>
            <a:normAutofit/>
          </a:bodyPr>
          <a:lstStyle/>
          <a:p>
            <a:r>
              <a:rPr lang="en-US"/>
              <a:t>Click icon to add picture</a:t>
            </a:r>
            <a:endParaRPr lang="en-GB"/>
          </a:p>
        </p:txBody>
      </p:sp>
      <p:pic>
        <p:nvPicPr>
          <p:cNvPr id="14" name="Picture 13">
            <a:extLst>
              <a:ext uri="{FF2B5EF4-FFF2-40B4-BE49-F238E27FC236}">
                <a16:creationId xmlns:a16="http://schemas.microsoft.com/office/drawing/2014/main" id="{D49C4022-4F4A-430D-A070-E0B79CD94BE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2"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7604837"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2"/>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2"/>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14034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 column + images blu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7" name="Picture 6">
            <a:extLst>
              <a:ext uri="{FF2B5EF4-FFF2-40B4-BE49-F238E27FC236}">
                <a16:creationId xmlns:a16="http://schemas.microsoft.com/office/drawing/2014/main" id="{D2DAE4F6-7569-485C-AF25-181A6D100B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1082"/>
            <a:ext cx="12192000" cy="6336792"/>
          </a:xfrm>
          <a:prstGeom prst="rect">
            <a:avLst/>
          </a:prstGeom>
        </p:spPr>
      </p:pic>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accent3"/>
                </a:solidFill>
              </a:defRPr>
            </a:lvl1pPr>
          </a:lstStyle>
          <a:p>
            <a:r>
              <a:rPr lang="en-US"/>
              <a:t>Click to edit Master title style</a:t>
            </a:r>
            <a:endParaRPr lang="en-GB" dirty="0"/>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9025200" y="522000"/>
            <a:ext cx="2649600" cy="2649600"/>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024937" y="3380400"/>
            <a:ext cx="2649600" cy="2649600"/>
          </a:xfrm>
        </p:spPr>
        <p:txBody>
          <a:bodyPr>
            <a:normAutofit/>
          </a:bodyPr>
          <a:lstStyle/>
          <a:p>
            <a:r>
              <a:rPr lang="en-US"/>
              <a:t>Click icon to add picture</a:t>
            </a:r>
            <a:endParaRPr lang="en-GB"/>
          </a:p>
        </p:txBody>
      </p:sp>
      <p:pic>
        <p:nvPicPr>
          <p:cNvPr id="14" name="Picture 13">
            <a:extLst>
              <a:ext uri="{FF2B5EF4-FFF2-40B4-BE49-F238E27FC236}">
                <a16:creationId xmlns:a16="http://schemas.microsoft.com/office/drawing/2014/main" id="{D49C4022-4F4A-430D-A070-E0B79CD94BE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3"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7589072"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3"/>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3"/>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05551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1 column + images blu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7" name="Picture 6">
            <a:extLst>
              <a:ext uri="{FF2B5EF4-FFF2-40B4-BE49-F238E27FC236}">
                <a16:creationId xmlns:a16="http://schemas.microsoft.com/office/drawing/2014/main" id="{D2DAE4F6-7569-485C-AF25-181A6D100B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1082"/>
            <a:ext cx="12192000" cy="6336792"/>
          </a:xfrm>
          <a:prstGeom prst="rect">
            <a:avLst/>
          </a:prstGeom>
        </p:spPr>
      </p:pic>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tx2"/>
                </a:solidFill>
              </a:defRPr>
            </a:lvl1pPr>
          </a:lstStyle>
          <a:p>
            <a:r>
              <a:rPr lang="en-US"/>
              <a:t>Click to edit Master title style</a:t>
            </a:r>
            <a:endParaRPr lang="en-GB" dirty="0"/>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9025200" y="522000"/>
            <a:ext cx="2649600" cy="2649600"/>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024937" y="3380400"/>
            <a:ext cx="2649600" cy="2649600"/>
          </a:xfrm>
        </p:spPr>
        <p:txBody>
          <a:bodyPr>
            <a:normAutofit/>
          </a:bodyPr>
          <a:lstStyle/>
          <a:p>
            <a:r>
              <a:rPr lang="en-US"/>
              <a:t>Click icon to add picture</a:t>
            </a:r>
            <a:endParaRPr lang="en-GB"/>
          </a:p>
        </p:txBody>
      </p:sp>
      <p:pic>
        <p:nvPicPr>
          <p:cNvPr id="14" name="Picture 13">
            <a:extLst>
              <a:ext uri="{FF2B5EF4-FFF2-40B4-BE49-F238E27FC236}">
                <a16:creationId xmlns:a16="http://schemas.microsoft.com/office/drawing/2014/main" id="{D49C4022-4F4A-430D-A070-E0B79CD94BE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2"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759695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5"/>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5"/>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78957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99456" y="274638"/>
            <a:ext cx="8306909" cy="1143000"/>
          </a:xfrm>
        </p:spPr>
        <p:txBody>
          <a:bodyPr>
            <a:noAutofit/>
          </a:bodyPr>
          <a:lstStyle>
            <a:lvl1pPr algn="l">
              <a:defRPr sz="4800" baseline="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0C3EE2-A68C-478E-AF06-C5E4D2222533}" type="datetimeFigureOut">
              <a:rPr lang="en-US" smtClean="0"/>
              <a:pPr/>
              <a:t>5/11/23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72080C-E004-4143-AD4C-B17D0C1AA287}" type="slidenum">
              <a:rPr lang="en-US" smtClean="0"/>
              <a:pPr/>
              <a:t>‹#›</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rcRect l="5989" r="80035"/>
          <a:stretch>
            <a:fillRect/>
          </a:stretch>
        </p:blipFill>
        <p:spPr bwMode="auto">
          <a:xfrm>
            <a:off x="1" y="-19049"/>
            <a:ext cx="695400" cy="687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 y="2947367"/>
            <a:ext cx="695399" cy="94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5098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yellow whi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2F77D4D-E681-40D2-88A8-3771083787E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31200" y="1166400"/>
            <a:ext cx="6098400" cy="4658373"/>
          </a:xfrm>
          <a:prstGeom prst="rect">
            <a:avLst/>
          </a:prstGeom>
        </p:spPr>
      </p:pic>
      <p:sp>
        <p:nvSpPr>
          <p:cNvPr id="2"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lvl1pPr>
          </a:lstStyle>
          <a:p>
            <a:r>
              <a:rPr lang="en-US"/>
              <a:t>Click to edit Master title style</a:t>
            </a:r>
            <a:endParaRPr lang="en-GB" dirty="0"/>
          </a:p>
        </p:txBody>
      </p:sp>
      <p:sp>
        <p:nvSpPr>
          <p:cNvPr id="4"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2070"/>
            </a:lvl1pPr>
          </a:lstStyle>
          <a:p>
            <a:fld id="{AB946FCE-CD33-40F3-99C8-62083596779E}" type="datetime4">
              <a:rPr lang="en-GB" smtClean="0"/>
              <a:pPr/>
              <a:t>11 May 2023</a:t>
            </a:fld>
            <a:endParaRPr lang="en-GB" dirty="0"/>
          </a:p>
        </p:txBody>
      </p:sp>
      <p:pic>
        <p:nvPicPr>
          <p:cNvPr id="10" name="Picture 9">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66000" y="392400"/>
            <a:ext cx="3466800" cy="902130"/>
          </a:xfrm>
          <a:prstGeom prst="rect">
            <a:avLst/>
          </a:prstGeom>
        </p:spPr>
      </p:pic>
    </p:spTree>
    <p:extLst>
      <p:ext uri="{BB962C8B-B14F-4D97-AF65-F5344CB8AC3E}">
        <p14:creationId xmlns:p14="http://schemas.microsoft.com/office/powerpoint/2010/main" val="2325746017"/>
      </p:ext>
    </p:extLst>
  </p:cSld>
  <p:clrMapOvr>
    <a:masterClrMapping/>
  </p:clrMapOvr>
  <p:hf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green black">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058895" y="1177025"/>
            <a:ext cx="6032500" cy="4635500"/>
          </a:xfrm>
          <a:prstGeom prst="rect">
            <a:avLst/>
          </a:prstGeom>
        </p:spPr>
      </p:pic>
      <p:sp>
        <p:nvSpPr>
          <p:cNvPr id="9"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solidFill>
                  <a:schemeClr val="tx1"/>
                </a:solidFill>
              </a:defRPr>
            </a:lvl1pPr>
          </a:lstStyle>
          <a:p>
            <a:r>
              <a:rPr lang="en-US"/>
              <a:t>Click to edit Master title style</a:t>
            </a:r>
            <a:endParaRPr lang="en-GB" dirty="0"/>
          </a:p>
        </p:txBody>
      </p:sp>
      <p:sp>
        <p:nvSpPr>
          <p:cNvPr id="11"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1866">
                <a:solidFill>
                  <a:schemeClr val="tx1"/>
                </a:solidFill>
              </a:defRPr>
            </a:lvl1pPr>
          </a:lstStyle>
          <a:p>
            <a:fld id="{AB946FCE-CD33-40F3-99C8-62083596779E}" type="datetime4">
              <a:rPr lang="en-GB" smtClean="0"/>
              <a:pPr/>
              <a:t>11 May 2023</a:t>
            </a:fld>
            <a:endParaRPr lang="en-GB" dirty="0"/>
          </a:p>
        </p:txBody>
      </p:sp>
      <p:pic>
        <p:nvPicPr>
          <p:cNvPr id="12" name="Picture 11">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6000" y="392400"/>
            <a:ext cx="3466799" cy="902130"/>
          </a:xfrm>
          <a:prstGeom prst="rect">
            <a:avLst/>
          </a:prstGeom>
        </p:spPr>
      </p:pic>
    </p:spTree>
    <p:extLst>
      <p:ext uri="{BB962C8B-B14F-4D97-AF65-F5344CB8AC3E}">
        <p14:creationId xmlns:p14="http://schemas.microsoft.com/office/powerpoint/2010/main" val="3436166468"/>
      </p:ext>
    </p:extLst>
  </p:cSld>
  <p:clrMapOvr>
    <a:overrideClrMapping bg1="dk1" tx1="lt1" bg2="dk2" tx2="lt2" accent1="accent1" accent2="accent2" accent3="accent3" accent4="accent4" accent5="accent5" accent6="accent6" hlink="hlink" folHlink="folHlink"/>
  </p:clrMapOvr>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coral black">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461" y="1170972"/>
            <a:ext cx="6078914" cy="4666641"/>
          </a:xfrm>
          <a:prstGeom prst="rect">
            <a:avLst/>
          </a:prstGeom>
        </p:spPr>
      </p:pic>
      <p:sp>
        <p:nvSpPr>
          <p:cNvPr id="9"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solidFill>
                  <a:schemeClr val="tx1"/>
                </a:solidFill>
              </a:defRPr>
            </a:lvl1pPr>
          </a:lstStyle>
          <a:p>
            <a:r>
              <a:rPr lang="en-US"/>
              <a:t>Click to edit Master title style</a:t>
            </a:r>
            <a:endParaRPr lang="en-GB" dirty="0"/>
          </a:p>
        </p:txBody>
      </p:sp>
      <p:sp>
        <p:nvSpPr>
          <p:cNvPr id="11"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1866">
                <a:solidFill>
                  <a:schemeClr val="tx1"/>
                </a:solidFill>
              </a:defRPr>
            </a:lvl1pPr>
          </a:lstStyle>
          <a:p>
            <a:fld id="{AB946FCE-CD33-40F3-99C8-62083596779E}" type="datetime4">
              <a:rPr lang="en-GB" smtClean="0"/>
              <a:pPr/>
              <a:t>11 May 2023</a:t>
            </a:fld>
            <a:endParaRPr lang="en-GB" dirty="0"/>
          </a:p>
        </p:txBody>
      </p:sp>
      <p:pic>
        <p:nvPicPr>
          <p:cNvPr id="12" name="Picture 11">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6000" y="392400"/>
            <a:ext cx="3466799" cy="902130"/>
          </a:xfrm>
          <a:prstGeom prst="rect">
            <a:avLst/>
          </a:prstGeom>
        </p:spPr>
      </p:pic>
    </p:spTree>
  </p:cSld>
  <p:clrMapOvr>
    <a:overrideClrMapping bg1="dk1" tx1="lt1" bg2="dk2" tx2="lt2" accent1="accent1" accent2="accent2" accent3="accent3" accent4="accent4" accent5="accent5" accent6="accent6" hlink="hlink" folHlink="folHlink"/>
  </p:clrMapOvr>
  <p:hf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blue black">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3364" y="1165136"/>
            <a:ext cx="6105467" cy="4687025"/>
          </a:xfrm>
          <a:prstGeom prst="rect">
            <a:avLst/>
          </a:prstGeom>
        </p:spPr>
      </p:pic>
      <p:sp>
        <p:nvSpPr>
          <p:cNvPr id="9"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solidFill>
                  <a:schemeClr val="tx1"/>
                </a:solidFill>
              </a:defRPr>
            </a:lvl1pPr>
          </a:lstStyle>
          <a:p>
            <a:r>
              <a:rPr lang="en-US"/>
              <a:t>Click to edit Master title style</a:t>
            </a:r>
            <a:endParaRPr lang="en-GB" dirty="0"/>
          </a:p>
        </p:txBody>
      </p:sp>
      <p:sp>
        <p:nvSpPr>
          <p:cNvPr id="11"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1866">
                <a:solidFill>
                  <a:schemeClr val="tx1"/>
                </a:solidFill>
              </a:defRPr>
            </a:lvl1pPr>
          </a:lstStyle>
          <a:p>
            <a:fld id="{AB946FCE-CD33-40F3-99C8-62083596779E}" type="datetime4">
              <a:rPr lang="en-GB" smtClean="0"/>
              <a:pPr/>
              <a:t>11 May 2023</a:t>
            </a:fld>
            <a:endParaRPr lang="en-GB" dirty="0"/>
          </a:p>
        </p:txBody>
      </p:sp>
      <p:pic>
        <p:nvPicPr>
          <p:cNvPr id="12" name="Picture 11">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6000" y="392400"/>
            <a:ext cx="3466799" cy="902130"/>
          </a:xfrm>
          <a:prstGeom prst="rect">
            <a:avLst/>
          </a:prstGeom>
        </p:spPr>
      </p:pic>
    </p:spTree>
  </p:cSld>
  <p:clrMapOvr>
    <a:overrideClrMapping bg1="dk1" tx1="lt1" bg2="dk2" tx2="lt2" accent1="accent1" accent2="accent2" accent3="accent3" accent4="accent4" accent5="accent5" accent6="accent6" hlink="hlink" folHlink="folHlink"/>
  </p:clrMapOvr>
  <p:hf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yellow on black">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F77D4D-E681-40D2-88A8-3771083787E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31200" y="1166400"/>
            <a:ext cx="6098400" cy="4658373"/>
          </a:xfrm>
          <a:prstGeom prst="rect">
            <a:avLst/>
          </a:prstGeom>
        </p:spPr>
      </p:pic>
      <p:sp>
        <p:nvSpPr>
          <p:cNvPr id="9"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solidFill>
                  <a:schemeClr val="tx1"/>
                </a:solidFill>
              </a:defRPr>
            </a:lvl1pPr>
          </a:lstStyle>
          <a:p>
            <a:r>
              <a:rPr lang="en-US"/>
              <a:t>Click to edit Master title style</a:t>
            </a:r>
            <a:endParaRPr lang="en-GB" dirty="0"/>
          </a:p>
        </p:txBody>
      </p:sp>
      <p:sp>
        <p:nvSpPr>
          <p:cNvPr id="11"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1866">
                <a:solidFill>
                  <a:schemeClr val="tx1"/>
                </a:solidFill>
              </a:defRPr>
            </a:lvl1pPr>
          </a:lstStyle>
          <a:p>
            <a:fld id="{AB946FCE-CD33-40F3-99C8-62083596779E}" type="datetime4">
              <a:rPr lang="en-GB" smtClean="0"/>
              <a:pPr/>
              <a:t>11 May 2023</a:t>
            </a:fld>
            <a:endParaRPr lang="en-GB" dirty="0"/>
          </a:p>
        </p:txBody>
      </p:sp>
      <p:pic>
        <p:nvPicPr>
          <p:cNvPr id="12" name="Picture 11">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6000" y="392400"/>
            <a:ext cx="3466799" cy="902130"/>
          </a:xfrm>
          <a:prstGeom prst="rect">
            <a:avLst/>
          </a:prstGeom>
        </p:spPr>
      </p:pic>
    </p:spTree>
    <p:extLst>
      <p:ext uri="{BB962C8B-B14F-4D97-AF65-F5344CB8AC3E}">
        <p14:creationId xmlns:p14="http://schemas.microsoft.com/office/powerpoint/2010/main" val="2851259873"/>
      </p:ext>
    </p:extLst>
  </p:cSld>
  <p:clrMapOvr>
    <a:overrideClrMapping bg1="dk1" tx1="lt1" bg2="dk2" tx2="lt2" accent1="accent1" accent2="accent2" accent3="accent3" accent4="accent4" accent5="accent5" accent6="accent6" hlink="hlink" folHlink="folHlink"/>
  </p:clrMapOvr>
  <p:hf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 column - teal chevron">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20000"/>
          </a:blip>
          <a:stretch>
            <a:fillRect/>
          </a:stretch>
        </p:blipFill>
        <p:spPr>
          <a:xfrm>
            <a:off x="3060500" y="1168999"/>
            <a:ext cx="6065892" cy="4661159"/>
          </a:xfrm>
          <a:prstGeom prst="rect">
            <a:avLst/>
          </a:prstGeom>
        </p:spPr>
      </p:pic>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8"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1"/>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1"/>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5"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1"/>
                </a:solidFill>
              </a:defRPr>
            </a:lvl1pPr>
          </a:lstStyle>
          <a:p>
            <a:pPr lvl="0">
              <a:lnSpc>
                <a:spcPts val="3250"/>
              </a:lnSpc>
            </a:pPr>
            <a:r>
              <a:rPr lang="en-US"/>
              <a:t>Click to edit Master title style</a:t>
            </a:r>
            <a:endParaRPr lang="en-GB" dirty="0"/>
          </a:p>
        </p:txBody>
      </p:sp>
    </p:spTree>
    <p:extLst>
      <p:ext uri="{BB962C8B-B14F-4D97-AF65-F5344CB8AC3E}">
        <p14:creationId xmlns:p14="http://schemas.microsoft.com/office/powerpoint/2010/main" val="237111943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7467F51-63F9-424B-86F7-4550E020CBFA}"/>
              </a:ext>
            </a:extLst>
          </p:cNvPr>
          <p:cNvSpPr/>
          <p:nvPr userDrawn="1"/>
        </p:nvSpPr>
        <p:spPr>
          <a:xfrm>
            <a:off x="0" y="6356350"/>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7E49949C-032B-4962-BA88-8221C63BD126}"/>
              </a:ext>
            </a:extLst>
          </p:cNvPr>
          <p:cNvPicPr>
            <a:picLocks noChangeAspect="1"/>
          </p:cNvPicPr>
          <p:nvPr userDrawn="1"/>
        </p:nvPicPr>
        <p:blipFill>
          <a:blip r:embed="rId37" cstate="print">
            <a:extLst>
              <a:ext uri="{28A0092B-C50C-407E-A947-70E740481C1C}">
                <a14:useLocalDpi xmlns:a14="http://schemas.microsoft.com/office/drawing/2010/main"/>
              </a:ext>
            </a:extLst>
          </a:blip>
          <a:stretch>
            <a:fillRect/>
          </a:stretch>
        </p:blipFill>
        <p:spPr>
          <a:xfrm>
            <a:off x="522" y="6354252"/>
            <a:ext cx="12192000" cy="521208"/>
          </a:xfrm>
          <a:prstGeom prst="rect">
            <a:avLst/>
          </a:prstGeom>
        </p:spPr>
      </p:pic>
      <p:sp>
        <p:nvSpPr>
          <p:cNvPr id="2" name="Title Placeholder 1">
            <a:extLst>
              <a:ext uri="{FF2B5EF4-FFF2-40B4-BE49-F238E27FC236}">
                <a16:creationId xmlns:a16="http://schemas.microsoft.com/office/drawing/2014/main" id="{1335CBDB-6176-4738-A036-C5134459BA53}"/>
              </a:ext>
            </a:extLst>
          </p:cNvPr>
          <p:cNvSpPr>
            <a:spLocks noGrp="1"/>
          </p:cNvSpPr>
          <p:nvPr>
            <p:ph type="title"/>
          </p:nvPr>
        </p:nvSpPr>
        <p:spPr>
          <a:xfrm>
            <a:off x="522000" y="842399"/>
            <a:ext cx="6312352" cy="7200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EA9AE029-C9A2-44B5-A06D-810747293FEB}"/>
              </a:ext>
            </a:extLst>
          </p:cNvPr>
          <p:cNvSpPr>
            <a:spLocks noGrp="1"/>
          </p:cNvSpPr>
          <p:nvPr>
            <p:ph type="body" idx="1"/>
          </p:nvPr>
        </p:nvSpPr>
        <p:spPr>
          <a:xfrm>
            <a:off x="522000" y="2854800"/>
            <a:ext cx="5479200" cy="3178800"/>
          </a:xfrm>
          <a:prstGeom prst="rect">
            <a:avLst/>
          </a:prstGeom>
        </p:spPr>
        <p:txBody>
          <a:bodyPr vert="horz" lIns="0" tIns="331200" rIns="0" bIns="0" rtlCol="0">
            <a:normAutofit/>
          </a:bodyPr>
          <a:lstStyle/>
          <a:p>
            <a:pPr lvl="0"/>
            <a:r>
              <a:rPr lang="en-US" dirty="0"/>
              <a:t>Edit Master text styles</a:t>
            </a:r>
          </a:p>
          <a:p>
            <a:pPr lvl="4"/>
            <a:r>
              <a:rPr lang="en-US" dirty="0"/>
              <a:t>Second level</a:t>
            </a:r>
          </a:p>
          <a:p>
            <a:pPr lvl="5"/>
            <a:r>
              <a:rPr lang="en-US" dirty="0"/>
              <a:t>Third level</a:t>
            </a:r>
          </a:p>
          <a:p>
            <a:pPr lvl="6"/>
            <a:r>
              <a:rPr lang="en-US" dirty="0"/>
              <a:t>Fourth level</a:t>
            </a:r>
          </a:p>
          <a:p>
            <a:pPr lvl="7"/>
            <a:r>
              <a:rPr lang="en-US" dirty="0"/>
              <a:t>Fifth level</a:t>
            </a:r>
          </a:p>
          <a:p>
            <a:pPr lvl="6"/>
            <a:endParaRPr lang="en-US" dirty="0"/>
          </a:p>
        </p:txBody>
      </p:sp>
      <p:sp>
        <p:nvSpPr>
          <p:cNvPr id="6" name="Slide Number Placeholder 5">
            <a:extLst>
              <a:ext uri="{FF2B5EF4-FFF2-40B4-BE49-F238E27FC236}">
                <a16:creationId xmlns:a16="http://schemas.microsoft.com/office/drawing/2014/main" id="{0ABE8D43-A09F-4BD7-9F21-D97AA8CFC7C6}"/>
              </a:ext>
            </a:extLst>
          </p:cNvPr>
          <p:cNvSpPr>
            <a:spLocks noGrp="1"/>
          </p:cNvSpPr>
          <p:nvPr>
            <p:ph type="sldNum" sz="quarter" idx="4"/>
          </p:nvPr>
        </p:nvSpPr>
        <p:spPr>
          <a:xfrm>
            <a:off x="11174400" y="6364031"/>
            <a:ext cx="500400" cy="501650"/>
          </a:xfrm>
          <a:prstGeom prst="rect">
            <a:avLst/>
          </a:prstGeom>
        </p:spPr>
        <p:txBody>
          <a:bodyPr vert="horz" lIns="0" tIns="0" rIns="0" bIns="0" rtlCol="0" anchor="ctr">
            <a:noAutofit/>
          </a:bodyPr>
          <a:lstStyle>
            <a:lvl1pPr algn="r">
              <a:lnSpc>
                <a:spcPts val="1900"/>
              </a:lnSpc>
              <a:defRPr sz="900">
                <a:solidFill>
                  <a:schemeClr val="bg1"/>
                </a:solidFill>
              </a:defRPr>
            </a:lvl1pPr>
          </a:lstStyle>
          <a:p>
            <a:fld id="{E3865ED3-5985-4D19-8FFA-E2B1DCF4EC52}" type="slidenum">
              <a:rPr lang="en-GB" smtClean="0"/>
              <a:pPr/>
              <a:t>‹#›</a:t>
            </a:fld>
            <a:endParaRPr lang="en-GB"/>
          </a:p>
        </p:txBody>
      </p:sp>
      <p:pic>
        <p:nvPicPr>
          <p:cNvPr id="10" name="Picture 9">
            <a:extLst>
              <a:ext uri="{FF2B5EF4-FFF2-40B4-BE49-F238E27FC236}">
                <a16:creationId xmlns:a16="http://schemas.microsoft.com/office/drawing/2014/main" id="{F39F61ED-D5C0-49FE-9DE8-4A354910D4A5}"/>
              </a:ext>
            </a:extLst>
          </p:cNvPr>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Tree>
    <p:extLst>
      <p:ext uri="{BB962C8B-B14F-4D97-AF65-F5344CB8AC3E}">
        <p14:creationId xmlns:p14="http://schemas.microsoft.com/office/powerpoint/2010/main" val="4232719018"/>
      </p:ext>
    </p:extLst>
  </p:cSld>
  <p:clrMap bg1="lt1" tx1="dk1" bg2="lt2" tx2="dk2" accent1="accent1" accent2="accent2" accent3="accent3" accent4="accent4" accent5="accent5" accent6="accent6" hlink="hlink" folHlink="folHlink"/>
  <p:sldLayoutIdLst>
    <p:sldLayoutId id="2147483669" r:id="rId1"/>
    <p:sldLayoutId id="2147483680" r:id="rId2"/>
    <p:sldLayoutId id="2147483691" r:id="rId3"/>
    <p:sldLayoutId id="2147483696" r:id="rId4"/>
    <p:sldLayoutId id="2147483670" r:id="rId5"/>
    <p:sldLayoutId id="2147483679" r:id="rId6"/>
    <p:sldLayoutId id="2147483689" r:id="rId7"/>
    <p:sldLayoutId id="2147483700" r:id="rId8"/>
    <p:sldLayoutId id="2147483658" r:id="rId9"/>
    <p:sldLayoutId id="2147483681" r:id="rId10"/>
    <p:sldLayoutId id="2147483707" r:id="rId11"/>
    <p:sldLayoutId id="2147483701" r:id="rId12"/>
    <p:sldLayoutId id="2147483655" r:id="rId13"/>
    <p:sldLayoutId id="2147483677" r:id="rId14"/>
    <p:sldLayoutId id="2147483692" r:id="rId15"/>
    <p:sldLayoutId id="2147483703" r:id="rId16"/>
    <p:sldLayoutId id="2147483676" r:id="rId17"/>
    <p:sldLayoutId id="2147483661" r:id="rId18"/>
    <p:sldLayoutId id="2147483687" r:id="rId19"/>
    <p:sldLayoutId id="2147483688" r:id="rId20"/>
    <p:sldLayoutId id="2147483702" r:id="rId21"/>
    <p:sldLayoutId id="2147483708" r:id="rId22"/>
    <p:sldLayoutId id="2147483666" r:id="rId23"/>
    <p:sldLayoutId id="2147483686" r:id="rId24"/>
    <p:sldLayoutId id="2147483695" r:id="rId25"/>
    <p:sldLayoutId id="2147483704" r:id="rId26"/>
    <p:sldLayoutId id="2147483653" r:id="rId27"/>
    <p:sldLayoutId id="2147483684" r:id="rId28"/>
    <p:sldLayoutId id="2147483693" r:id="rId29"/>
    <p:sldLayoutId id="2147483705" r:id="rId30"/>
    <p:sldLayoutId id="2147483663" r:id="rId31"/>
    <p:sldLayoutId id="2147483685" r:id="rId32"/>
    <p:sldLayoutId id="2147483694" r:id="rId33"/>
    <p:sldLayoutId id="2147483706" r:id="rId34"/>
    <p:sldLayoutId id="2147483709" r:id="rId35"/>
  </p:sldLayoutIdLst>
  <p:txStyles>
    <p:titleStyle>
      <a:lvl1pPr algn="l" defTabSz="914400" rtl="0" eaLnBrk="1" latinLnBrk="0" hangingPunct="1">
        <a:lnSpc>
          <a:spcPts val="3250"/>
        </a:lnSpc>
        <a:spcBef>
          <a:spcPct val="0"/>
        </a:spcBef>
        <a:buNone/>
        <a:defRPr sz="345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371"/>
        </a:spcAft>
        <a:buFontTx/>
        <a:buNone/>
        <a:defRPr sz="2400" u="none" kern="1200">
          <a:solidFill>
            <a:schemeClr val="tx1"/>
          </a:solidFill>
          <a:latin typeface="+mj-lt"/>
          <a:ea typeface="+mn-ea"/>
          <a:cs typeface="+mn-cs"/>
        </a:defRPr>
      </a:lvl1pPr>
      <a:lvl2pPr marL="0" indent="-216000" algn="l" defTabSz="914400" rtl="0" eaLnBrk="1" latinLnBrk="0" hangingPunct="1">
        <a:lnSpc>
          <a:spcPct val="100000"/>
        </a:lnSpc>
        <a:spcBef>
          <a:spcPts val="0"/>
        </a:spcBef>
        <a:spcAft>
          <a:spcPts val="371"/>
        </a:spcAft>
        <a:buFont typeface="Arial" panose="020B0604020202020204" pitchFamily="34" charset="0"/>
        <a:buNone/>
        <a:defRPr sz="2400" b="0" i="0" u="none" kern="1200">
          <a:solidFill>
            <a:schemeClr val="tx1"/>
          </a:solidFill>
          <a:latin typeface="+mn-lt"/>
          <a:ea typeface="+mn-ea"/>
          <a:cs typeface="+mn-cs"/>
        </a:defRPr>
      </a:lvl2pPr>
      <a:lvl3pPr marL="0" indent="0" algn="l" defTabSz="914400" rtl="0" eaLnBrk="1" latinLnBrk="0" hangingPunct="1">
        <a:lnSpc>
          <a:spcPct val="100000"/>
        </a:lnSpc>
        <a:spcBef>
          <a:spcPts val="0"/>
        </a:spcBef>
        <a:spcAft>
          <a:spcPts val="371"/>
        </a:spcAft>
        <a:buSzPct val="90000"/>
        <a:buFont typeface="Wingdings" panose="05000000000000000000" pitchFamily="2" charset="2"/>
        <a:buNone/>
        <a:defRPr sz="2400" b="0" u="none" kern="1200">
          <a:solidFill>
            <a:schemeClr val="tx1"/>
          </a:solidFill>
          <a:latin typeface="+mn-lt"/>
          <a:ea typeface="+mn-ea"/>
          <a:cs typeface="+mn-cs"/>
        </a:defRPr>
      </a:lvl3pPr>
      <a:lvl4pPr marL="0" indent="0" algn="l" defTabSz="914400" rtl="0" eaLnBrk="1" latinLnBrk="0" hangingPunct="1">
        <a:lnSpc>
          <a:spcPts val="2100"/>
        </a:lnSpc>
        <a:spcBef>
          <a:spcPts val="0"/>
        </a:spcBef>
        <a:spcAft>
          <a:spcPts val="371"/>
        </a:spcAft>
        <a:buSzPct val="90000"/>
        <a:buFont typeface="Wingdings" panose="05000000000000000000" pitchFamily="2" charset="2"/>
        <a:buNone/>
        <a:defRPr sz="1700" u="sng" kern="1200">
          <a:solidFill>
            <a:schemeClr val="tx1"/>
          </a:solidFill>
          <a:latin typeface="+mn-lt"/>
          <a:ea typeface="+mn-ea"/>
          <a:cs typeface="+mn-cs"/>
        </a:defRPr>
      </a:lvl4pPr>
      <a:lvl5pPr marL="432000" indent="-288000" algn="l" defTabSz="914400" rtl="0" eaLnBrk="1" latinLnBrk="0" hangingPunct="1">
        <a:lnSpc>
          <a:spcPct val="100000"/>
        </a:lnSpc>
        <a:spcBef>
          <a:spcPts val="0"/>
        </a:spcBef>
        <a:spcAft>
          <a:spcPts val="371"/>
        </a:spcAft>
        <a:buSzPct val="90000"/>
        <a:buFont typeface="Wingdings" panose="05000000000000000000" pitchFamily="2" charset="2"/>
        <a:buChar char="n"/>
        <a:tabLst/>
        <a:defRPr lang="en-US" sz="2400" kern="1200" dirty="0">
          <a:solidFill>
            <a:schemeClr val="tx1"/>
          </a:solidFill>
          <a:latin typeface="+mn-lt"/>
          <a:ea typeface="+mn-ea"/>
          <a:cs typeface="+mn-cs"/>
        </a:defRPr>
      </a:lvl5pPr>
      <a:lvl6pPr marL="576000" marR="0" indent="-216000" algn="l" defTabSz="914400" rtl="0" eaLnBrk="1" fontAlgn="auto" latinLnBrk="0" hangingPunct="1">
        <a:lnSpc>
          <a:spcPct val="100000"/>
        </a:lnSpc>
        <a:spcBef>
          <a:spcPts val="0"/>
        </a:spcBef>
        <a:spcAft>
          <a:spcPts val="371"/>
        </a:spcAft>
        <a:buClrTx/>
        <a:buSzPct val="90000"/>
        <a:buFont typeface="Wingdings" panose="05000000000000000000" pitchFamily="2" charset="2"/>
        <a:buChar char="§"/>
        <a:tabLst/>
        <a:defRPr lang="en-US" sz="2300" kern="1200" dirty="0">
          <a:solidFill>
            <a:schemeClr val="tx1"/>
          </a:solidFill>
          <a:latin typeface="+mn-lt"/>
          <a:ea typeface="+mn-ea"/>
          <a:cs typeface="+mn-cs"/>
        </a:defRPr>
      </a:lvl6pPr>
      <a:lvl7pPr marL="720000" indent="-216000" algn="l" defTabSz="914400" rtl="0" eaLnBrk="1" latinLnBrk="0" hangingPunct="1">
        <a:lnSpc>
          <a:spcPct val="100000"/>
        </a:lnSpc>
        <a:spcBef>
          <a:spcPts val="0"/>
        </a:spcBef>
        <a:spcAft>
          <a:spcPts val="371"/>
        </a:spcAft>
        <a:buSzPct val="80000"/>
        <a:buFont typeface="Arial" panose="020B0604020202020204" pitchFamily="34" charset="0"/>
        <a:buChar char="▪"/>
        <a:defRPr sz="2200" kern="1200">
          <a:solidFill>
            <a:schemeClr val="tx1"/>
          </a:solidFill>
          <a:latin typeface="+mn-lt"/>
          <a:ea typeface="+mn-ea"/>
          <a:cs typeface="+mn-cs"/>
        </a:defRPr>
      </a:lvl7pPr>
      <a:lvl8pPr marL="864000" indent="-216000" algn="l" defTabSz="914400" rtl="0" eaLnBrk="1" latinLnBrk="0" hangingPunct="1">
        <a:lnSpc>
          <a:spcPct val="100000"/>
        </a:lnSpc>
        <a:spcBef>
          <a:spcPts val="0"/>
        </a:spcBef>
        <a:spcAft>
          <a:spcPts val="371"/>
        </a:spcAft>
        <a:buFont typeface="Arial" panose="020B0604020202020204" pitchFamily="34" charset="0"/>
        <a:buChar char="▫"/>
        <a:defRPr sz="2100" kern="1200" baseline="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16.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16.xml"/><Relationship Id="rId6" Type="http://schemas.openxmlformats.org/officeDocument/2006/relationships/image" Target="../media/image29.jpeg"/><Relationship Id="rId5" Type="http://schemas.openxmlformats.org/officeDocument/2006/relationships/image" Target="../media/image31.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1.png"/><Relationship Id="rId1" Type="http://schemas.openxmlformats.org/officeDocument/2006/relationships/slideLayout" Target="../slideLayouts/slideLayout16.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1.png"/><Relationship Id="rId1" Type="http://schemas.openxmlformats.org/officeDocument/2006/relationships/slideLayout" Target="../slideLayouts/slideLayout16.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1.png"/><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1.png"/><Relationship Id="rId1" Type="http://schemas.openxmlformats.org/officeDocument/2006/relationships/slideLayout" Target="../slideLayouts/slideLayout16.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1.png"/><Relationship Id="rId1" Type="http://schemas.openxmlformats.org/officeDocument/2006/relationships/slideLayout" Target="../slideLayouts/slideLayout1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1.png"/><Relationship Id="rId1" Type="http://schemas.openxmlformats.org/officeDocument/2006/relationships/slideLayout" Target="../slideLayouts/slideLayout16.xml"/><Relationship Id="rId6" Type="http://schemas.openxmlformats.org/officeDocument/2006/relationships/image" Target="../media/image52.png"/><Relationship Id="rId5" Type="http://schemas.openxmlformats.org/officeDocument/2006/relationships/image" Target="../media/image49.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hyperlink" Target="https://www.usablestats.com/calcs/2samplet"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70EF6-90CE-4E6F-90B3-F04FF0A53CA3}"/>
              </a:ext>
            </a:extLst>
          </p:cNvPr>
          <p:cNvSpPr>
            <a:spLocks noGrp="1"/>
          </p:cNvSpPr>
          <p:nvPr>
            <p:ph type="title"/>
          </p:nvPr>
        </p:nvSpPr>
        <p:spPr>
          <a:xfrm>
            <a:off x="514800" y="2416939"/>
            <a:ext cx="11228400" cy="3511296"/>
          </a:xfrm>
        </p:spPr>
        <p:txBody>
          <a:bodyPr/>
          <a:lstStyle/>
          <a:p>
            <a:r>
              <a:rPr lang="en-GB" sz="3200" dirty="0"/>
              <a:t>CT4031 </a:t>
            </a:r>
            <a:br>
              <a:rPr lang="en-GB" sz="3200" dirty="0"/>
            </a:br>
            <a:r>
              <a:rPr lang="en-GB" sz="3200" dirty="0"/>
              <a:t>Maths for Data Science</a:t>
            </a:r>
            <a:br>
              <a:rPr lang="en-GB" sz="3200" dirty="0"/>
            </a:br>
            <a:br>
              <a:rPr lang="en-GB" sz="3200" dirty="0"/>
            </a:br>
            <a:br>
              <a:rPr lang="en-GB" sz="3200" dirty="0"/>
            </a:br>
            <a:br>
              <a:rPr lang="en-GB" sz="3200" dirty="0"/>
            </a:br>
            <a:br>
              <a:rPr lang="en-GB" sz="3200" dirty="0"/>
            </a:br>
            <a:r>
              <a:rPr lang="en-GB" sz="3200" dirty="0"/>
              <a:t>Week 9 – </a:t>
            </a:r>
            <a:r>
              <a:rPr lang="en-GB" sz="3200"/>
              <a:t>Hypothesis Testing</a:t>
            </a:r>
            <a:endParaRPr lang="en-GB" sz="3200" dirty="0"/>
          </a:p>
        </p:txBody>
      </p:sp>
      <p:sp>
        <p:nvSpPr>
          <p:cNvPr id="3" name="Date Placeholder 2">
            <a:extLst>
              <a:ext uri="{FF2B5EF4-FFF2-40B4-BE49-F238E27FC236}">
                <a16:creationId xmlns:a16="http://schemas.microsoft.com/office/drawing/2014/main" id="{7F648E6E-0C24-4BC2-BEE9-94D9D04AFBC1}"/>
              </a:ext>
            </a:extLst>
          </p:cNvPr>
          <p:cNvSpPr>
            <a:spLocks noGrp="1"/>
          </p:cNvSpPr>
          <p:nvPr>
            <p:ph type="dt" sz="half" idx="10"/>
          </p:nvPr>
        </p:nvSpPr>
        <p:spPr/>
        <p:txBody>
          <a:bodyPr/>
          <a:lstStyle/>
          <a:p>
            <a:fld id="{AB946FCE-CD33-40F3-99C8-62083596779E}" type="datetime4">
              <a:rPr lang="en-GB" smtClean="0"/>
              <a:pPr/>
              <a:t>11 May 2023</a:t>
            </a:fld>
            <a:endParaRPr lang="en-GB" dirty="0"/>
          </a:p>
        </p:txBody>
      </p:sp>
    </p:spTree>
    <p:extLst>
      <p:ext uri="{BB962C8B-B14F-4D97-AF65-F5344CB8AC3E}">
        <p14:creationId xmlns:p14="http://schemas.microsoft.com/office/powerpoint/2010/main" val="1698472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pPr>
              <a:defRPr/>
            </a:pPr>
            <a:r>
              <a:rPr lang="en-GB" sz="3600" dirty="0">
                <a:ea typeface="+mj-lt"/>
                <a:cs typeface="+mj-lt"/>
              </a:rPr>
              <a:t>Steps</a:t>
            </a:r>
            <a:endParaRPr lang="en-US" dirty="0"/>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marL="457200" indent="-457200">
              <a:buClr>
                <a:srgbClr val="9E3611"/>
              </a:buClr>
              <a:buFont typeface="Arial" panose="020B0604020202020204" pitchFamily="34" charset="0"/>
              <a:buChar char="•"/>
            </a:pPr>
            <a:r>
              <a:rPr lang="en-GB" sz="3200" dirty="0">
                <a:ea typeface="+mn-lt"/>
                <a:cs typeface="+mn-lt"/>
              </a:rPr>
              <a:t>State the Null Hypothesis (H</a:t>
            </a:r>
            <a:r>
              <a:rPr lang="en-GB" sz="1600" dirty="0">
                <a:ea typeface="+mn-lt"/>
                <a:cs typeface="+mn-lt"/>
              </a:rPr>
              <a:t>0</a:t>
            </a:r>
            <a:r>
              <a:rPr lang="en-GB" sz="3200" dirty="0">
                <a:ea typeface="+mn-lt"/>
                <a:cs typeface="+mn-lt"/>
              </a:rPr>
              <a:t>: µ  ≥ 2)</a:t>
            </a:r>
            <a:endParaRPr lang="en-GB" dirty="0">
              <a:ea typeface="+mn-lt"/>
              <a:cs typeface="+mn-lt"/>
            </a:endParaRPr>
          </a:p>
          <a:p>
            <a:pPr marL="457200" indent="-457200">
              <a:buClr>
                <a:srgbClr val="9E3611"/>
              </a:buClr>
              <a:buFont typeface="Arial" panose="020B0604020202020204" pitchFamily="34" charset="0"/>
              <a:buChar char="•"/>
            </a:pPr>
            <a:r>
              <a:rPr lang="en-GB" sz="3200" dirty="0">
                <a:ea typeface="+mn-lt"/>
                <a:cs typeface="+mn-lt"/>
              </a:rPr>
              <a:t>State its opposite, the Alternative Hypothesis (H</a:t>
            </a:r>
            <a:r>
              <a:rPr lang="en-GB" sz="1600" dirty="0">
                <a:ea typeface="+mn-lt"/>
                <a:cs typeface="+mn-lt"/>
              </a:rPr>
              <a:t>1</a:t>
            </a:r>
            <a:r>
              <a:rPr lang="en-GB" sz="3200" dirty="0">
                <a:ea typeface="+mn-lt"/>
                <a:cs typeface="+mn-lt"/>
              </a:rPr>
              <a:t>: µ &lt; 2)</a:t>
            </a:r>
          </a:p>
          <a:p>
            <a:pPr marL="457200" indent="-457200">
              <a:buClr>
                <a:srgbClr val="9E3611"/>
              </a:buClr>
              <a:buFont typeface="Arial" panose="020B0604020202020204" pitchFamily="34" charset="0"/>
              <a:buChar char="•"/>
            </a:pPr>
            <a:r>
              <a:rPr lang="en-GB" sz="3200" dirty="0">
                <a:ea typeface="+mn-lt"/>
                <a:cs typeface="+mn-lt"/>
              </a:rPr>
              <a:t>Hypotheses are mutually exclusive &amp; exhaustive</a:t>
            </a:r>
            <a:endParaRPr lang="en-GB" dirty="0"/>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spTree>
    <p:extLst>
      <p:ext uri="{BB962C8B-B14F-4D97-AF65-F5344CB8AC3E}">
        <p14:creationId xmlns:p14="http://schemas.microsoft.com/office/powerpoint/2010/main" val="3833272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fontScale="90000"/>
          </a:bodyPr>
          <a:lstStyle/>
          <a:p>
            <a:pPr>
              <a:defRPr/>
            </a:pPr>
            <a:r>
              <a:rPr lang="en-GB" sz="3600" dirty="0">
                <a:ea typeface="+mj-lt"/>
                <a:cs typeface="+mj-lt"/>
              </a:rPr>
              <a:t>Hypothesis Testing Process</a:t>
            </a:r>
            <a:endParaRPr lang="en-US" dirty="0"/>
          </a:p>
        </p:txBody>
      </p:sp>
      <p:sp>
        <p:nvSpPr>
          <p:cNvPr id="3" name="Text Placeholder 2">
            <a:extLst>
              <a:ext uri="{FF2B5EF4-FFF2-40B4-BE49-F238E27FC236}">
                <a16:creationId xmlns:a16="http://schemas.microsoft.com/office/drawing/2014/main" id="{DA0F62F1-07C2-496C-B381-7DB81B7D2677}"/>
              </a:ext>
            </a:extLst>
          </p:cNvPr>
          <p:cNvSpPr>
            <a:spLocks noGrp="1"/>
          </p:cNvSpPr>
          <p:nvPr>
            <p:ph type="body" sz="quarter" idx="14"/>
          </p:nvPr>
        </p:nvSpPr>
        <p:spPr/>
        <p:txBody>
          <a:bodyPr/>
          <a:lstStyle/>
          <a:p>
            <a:endParaRPr lang="en-GB"/>
          </a:p>
        </p:txBody>
      </p:sp>
      <p:pic>
        <p:nvPicPr>
          <p:cNvPr id="5" name="Picture 5">
            <a:extLst>
              <a:ext uri="{FF2B5EF4-FFF2-40B4-BE49-F238E27FC236}">
                <a16:creationId xmlns:a16="http://schemas.microsoft.com/office/drawing/2014/main" id="{897840C2-3EA2-4CA1-917A-6D39684F1F66}"/>
              </a:ext>
            </a:extLst>
          </p:cNvPr>
          <p:cNvPicPr>
            <a:picLocks noGrp="1" noChangeAspect="1"/>
          </p:cNvPicPr>
          <p:nvPr>
            <p:ph idx="4294967295"/>
          </p:nvPr>
        </p:nvPicPr>
        <p:blipFill>
          <a:blip r:embed="rId2"/>
          <a:stretch>
            <a:fillRect/>
          </a:stretch>
        </p:blipFill>
        <p:spPr>
          <a:xfrm>
            <a:off x="1970843" y="1562398"/>
            <a:ext cx="7351713" cy="3840162"/>
          </a:xfrm>
        </p:spPr>
      </p:pic>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3"/>
          <a:stretch>
            <a:fillRect/>
          </a:stretch>
        </p:blipFill>
        <p:spPr>
          <a:xfrm>
            <a:off x="8544272" y="233849"/>
            <a:ext cx="2138869" cy="1198374"/>
          </a:xfrm>
          <a:prstGeom prst="rect">
            <a:avLst/>
          </a:prstGeom>
        </p:spPr>
      </p:pic>
      <p:sp>
        <p:nvSpPr>
          <p:cNvPr id="6" name="TextBox 5">
            <a:extLst>
              <a:ext uri="{FF2B5EF4-FFF2-40B4-BE49-F238E27FC236}">
                <a16:creationId xmlns:a16="http://schemas.microsoft.com/office/drawing/2014/main" id="{04713B89-E470-4D08-95FB-89C3C2C3FF23}"/>
              </a:ext>
            </a:extLst>
          </p:cNvPr>
          <p:cNvSpPr txBox="1"/>
          <p:nvPr/>
        </p:nvSpPr>
        <p:spPr>
          <a:xfrm>
            <a:off x="4657817" y="5552983"/>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t>Source: https://bit.ly/3imGoVc</a:t>
            </a:r>
          </a:p>
        </p:txBody>
      </p:sp>
    </p:spTree>
    <p:extLst>
      <p:ext uri="{BB962C8B-B14F-4D97-AF65-F5344CB8AC3E}">
        <p14:creationId xmlns:p14="http://schemas.microsoft.com/office/powerpoint/2010/main" val="2281133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pPr>
              <a:defRPr/>
            </a:pPr>
            <a:r>
              <a:rPr lang="en-GB" sz="3600" dirty="0">
                <a:ea typeface="+mj-lt"/>
                <a:cs typeface="+mj-lt"/>
              </a:rPr>
              <a:t>Rejecting hypotheses</a:t>
            </a:r>
            <a:endParaRPr lang="en-US" dirty="0"/>
          </a:p>
        </p:txBody>
      </p:sp>
      <p:sp>
        <p:nvSpPr>
          <p:cNvPr id="3" name="Text Placeholder 2">
            <a:extLst>
              <a:ext uri="{FF2B5EF4-FFF2-40B4-BE49-F238E27FC236}">
                <a16:creationId xmlns:a16="http://schemas.microsoft.com/office/drawing/2014/main" id="{A50F0CA1-9C08-41CE-958F-D6959625EAE5}"/>
              </a:ext>
            </a:extLst>
          </p:cNvPr>
          <p:cNvSpPr>
            <a:spLocks noGrp="1"/>
          </p:cNvSpPr>
          <p:nvPr>
            <p:ph type="body" sz="quarter" idx="14"/>
          </p:nvPr>
        </p:nvSpPr>
        <p:spPr/>
        <p:txBody>
          <a:bodyPr/>
          <a:lstStyle/>
          <a:p>
            <a:endParaRPr lang="en-GB"/>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pic>
        <p:nvPicPr>
          <p:cNvPr id="5" name="Picture 5" descr="A picture containing diagram&#10;&#10;Description automatically generated">
            <a:extLst>
              <a:ext uri="{FF2B5EF4-FFF2-40B4-BE49-F238E27FC236}">
                <a16:creationId xmlns:a16="http://schemas.microsoft.com/office/drawing/2014/main" id="{98F2DA04-B056-417B-B9EB-FDC104E2F2C9}"/>
              </a:ext>
            </a:extLst>
          </p:cNvPr>
          <p:cNvPicPr>
            <a:picLocks noChangeAspect="1"/>
          </p:cNvPicPr>
          <p:nvPr/>
        </p:nvPicPr>
        <p:blipFill>
          <a:blip r:embed="rId3"/>
          <a:stretch>
            <a:fillRect/>
          </a:stretch>
        </p:blipFill>
        <p:spPr>
          <a:xfrm>
            <a:off x="2382915" y="1672752"/>
            <a:ext cx="7071062" cy="3889798"/>
          </a:xfrm>
          <a:prstGeom prst="rect">
            <a:avLst/>
          </a:prstGeom>
        </p:spPr>
      </p:pic>
      <p:sp>
        <p:nvSpPr>
          <p:cNvPr id="8" name="TextBox 7">
            <a:extLst>
              <a:ext uri="{FF2B5EF4-FFF2-40B4-BE49-F238E27FC236}">
                <a16:creationId xmlns:a16="http://schemas.microsoft.com/office/drawing/2014/main" id="{31D2C191-5DA2-4E76-9801-C280199147A0}"/>
              </a:ext>
            </a:extLst>
          </p:cNvPr>
          <p:cNvSpPr txBox="1"/>
          <p:nvPr/>
        </p:nvSpPr>
        <p:spPr>
          <a:xfrm>
            <a:off x="4657817" y="5552983"/>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t>Source: https://bit.ly/3imGoVc</a:t>
            </a:r>
          </a:p>
        </p:txBody>
      </p:sp>
    </p:spTree>
    <p:extLst>
      <p:ext uri="{BB962C8B-B14F-4D97-AF65-F5344CB8AC3E}">
        <p14:creationId xmlns:p14="http://schemas.microsoft.com/office/powerpoint/2010/main" val="1713798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a:xfrm>
            <a:off x="521998" y="842400"/>
            <a:ext cx="9376603" cy="720000"/>
          </a:xfrm>
        </p:spPr>
        <p:txBody>
          <a:bodyPr>
            <a:normAutofit/>
          </a:bodyPr>
          <a:lstStyle/>
          <a:p>
            <a:pPr>
              <a:defRPr/>
            </a:pPr>
            <a:r>
              <a:rPr lang="en-GB" sz="4000" dirty="0">
                <a:ea typeface="+mj-lt"/>
                <a:cs typeface="+mj-lt"/>
              </a:rPr>
              <a:t>Level of significance, aka alpha</a:t>
            </a:r>
            <a:endParaRPr lang="en-GB" sz="4000" dirty="0"/>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marL="457200" indent="-457200">
              <a:lnSpc>
                <a:spcPct val="85000"/>
              </a:lnSpc>
              <a:buClr>
                <a:srgbClr val="9E3611"/>
              </a:buClr>
              <a:buFont typeface="Arial" panose="020B0604020202020204" pitchFamily="34" charset="0"/>
              <a:buChar char="•"/>
            </a:pPr>
            <a:r>
              <a:rPr lang="en-GB" sz="3200" dirty="0"/>
              <a:t>α = defines unlikely values of sample statistic if the tested Hypothesis is True</a:t>
            </a:r>
            <a:endParaRPr lang="en-US" dirty="0"/>
          </a:p>
          <a:p>
            <a:pPr marL="457200" indent="-457200">
              <a:lnSpc>
                <a:spcPct val="85000"/>
              </a:lnSpc>
              <a:buClr>
                <a:srgbClr val="9E3611"/>
              </a:buClr>
              <a:buFont typeface="Arial" panose="020B0604020202020204" pitchFamily="34" charset="0"/>
              <a:buChar char="•"/>
            </a:pPr>
            <a:r>
              <a:rPr lang="en-GB" sz="3200" dirty="0"/>
              <a:t>AKA, rejection region of sampling distribution</a:t>
            </a:r>
          </a:p>
          <a:p>
            <a:pPr marL="457200" indent="-457200">
              <a:lnSpc>
                <a:spcPct val="85000"/>
              </a:lnSpc>
              <a:buClr>
                <a:srgbClr val="9E3611"/>
              </a:buClr>
              <a:buFont typeface="Arial" panose="020B0604020202020204" pitchFamily="34" charset="0"/>
              <a:buChar char="•"/>
            </a:pPr>
            <a:r>
              <a:rPr lang="en-GB" sz="3200" dirty="0"/>
              <a:t>Typical values are: 0.01, 0.05 and 0.10</a:t>
            </a:r>
          </a:p>
          <a:p>
            <a:pPr marL="457200" indent="-457200">
              <a:lnSpc>
                <a:spcPct val="85000"/>
              </a:lnSpc>
              <a:buClr>
                <a:srgbClr val="9E3611"/>
              </a:buClr>
              <a:buFont typeface="Arial" panose="020B0604020202020204" pitchFamily="34" charset="0"/>
              <a:buChar char="•"/>
            </a:pPr>
            <a:r>
              <a:rPr lang="en-GB" sz="3200" dirty="0"/>
              <a:t>It provides the critical value(s) for the statistical test</a:t>
            </a:r>
          </a:p>
          <a:p>
            <a:pPr marL="457200" indent="-457200">
              <a:lnSpc>
                <a:spcPct val="85000"/>
              </a:lnSpc>
              <a:buClr>
                <a:srgbClr val="9E3611"/>
              </a:buClr>
              <a:buFont typeface="Arial" panose="020B0604020202020204" pitchFamily="34" charset="0"/>
              <a:buChar char="•"/>
            </a:pPr>
            <a:endParaRPr lang="en-GB" sz="3200" dirty="0"/>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spTree>
    <p:extLst>
      <p:ext uri="{BB962C8B-B14F-4D97-AF65-F5344CB8AC3E}">
        <p14:creationId xmlns:p14="http://schemas.microsoft.com/office/powerpoint/2010/main" val="1191355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a:xfrm>
            <a:off x="521999" y="842400"/>
            <a:ext cx="9128028" cy="720000"/>
          </a:xfrm>
        </p:spPr>
        <p:txBody>
          <a:bodyPr>
            <a:normAutofit/>
          </a:bodyPr>
          <a:lstStyle/>
          <a:p>
            <a:pPr>
              <a:defRPr/>
            </a:pPr>
            <a:r>
              <a:rPr lang="en-GB" sz="3600" dirty="0">
                <a:ea typeface="+mj-lt"/>
                <a:cs typeface="+mj-lt"/>
              </a:rPr>
              <a:t>Significance and the Rejection Region</a:t>
            </a:r>
            <a:endParaRPr lang="en-US" dirty="0"/>
          </a:p>
        </p:txBody>
      </p:sp>
      <p:sp>
        <p:nvSpPr>
          <p:cNvPr id="3" name="Text Placeholder 2">
            <a:extLst>
              <a:ext uri="{FF2B5EF4-FFF2-40B4-BE49-F238E27FC236}">
                <a16:creationId xmlns:a16="http://schemas.microsoft.com/office/drawing/2014/main" id="{E38ADB8A-CEB5-42BA-ABA5-A5313D3A9FB7}"/>
              </a:ext>
            </a:extLst>
          </p:cNvPr>
          <p:cNvSpPr>
            <a:spLocks noGrp="1"/>
          </p:cNvSpPr>
          <p:nvPr>
            <p:ph type="body" sz="quarter" idx="14"/>
          </p:nvPr>
        </p:nvSpPr>
        <p:spPr/>
        <p:txBody>
          <a:bodyPr/>
          <a:lstStyle/>
          <a:p>
            <a:endParaRPr lang="en-GB"/>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sp>
        <p:nvSpPr>
          <p:cNvPr id="8" name="TextBox 7">
            <a:extLst>
              <a:ext uri="{FF2B5EF4-FFF2-40B4-BE49-F238E27FC236}">
                <a16:creationId xmlns:a16="http://schemas.microsoft.com/office/drawing/2014/main" id="{31D2C191-5DA2-4E76-9801-C280199147A0}"/>
              </a:ext>
            </a:extLst>
          </p:cNvPr>
          <p:cNvSpPr txBox="1"/>
          <p:nvPr/>
        </p:nvSpPr>
        <p:spPr>
          <a:xfrm>
            <a:off x="4657817" y="5552983"/>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t>Source: https://bit.ly/3imGoVc</a:t>
            </a:r>
          </a:p>
        </p:txBody>
      </p:sp>
      <p:pic>
        <p:nvPicPr>
          <p:cNvPr id="4" name="Picture 5" descr="Chart, line chart&#10;&#10;Description automatically generated">
            <a:extLst>
              <a:ext uri="{FF2B5EF4-FFF2-40B4-BE49-F238E27FC236}">
                <a16:creationId xmlns:a16="http://schemas.microsoft.com/office/drawing/2014/main" id="{8162062B-3D34-46E5-A60D-3B555C27A117}"/>
              </a:ext>
            </a:extLst>
          </p:cNvPr>
          <p:cNvPicPr>
            <a:picLocks noChangeAspect="1"/>
          </p:cNvPicPr>
          <p:nvPr/>
        </p:nvPicPr>
        <p:blipFill>
          <a:blip r:embed="rId3"/>
          <a:stretch>
            <a:fillRect/>
          </a:stretch>
        </p:blipFill>
        <p:spPr>
          <a:xfrm>
            <a:off x="2138780" y="1631763"/>
            <a:ext cx="7703597" cy="3916293"/>
          </a:xfrm>
          <a:prstGeom prst="rect">
            <a:avLst/>
          </a:prstGeom>
        </p:spPr>
      </p:pic>
    </p:spTree>
    <p:extLst>
      <p:ext uri="{BB962C8B-B14F-4D97-AF65-F5344CB8AC3E}">
        <p14:creationId xmlns:p14="http://schemas.microsoft.com/office/powerpoint/2010/main" val="1348826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fontScale="90000"/>
          </a:bodyPr>
          <a:lstStyle/>
          <a:p>
            <a:pPr>
              <a:defRPr/>
            </a:pPr>
            <a:r>
              <a:rPr lang="en-GB" sz="4000" dirty="0"/>
              <a:t>Distributions of a mean</a:t>
            </a:r>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a:lnSpc>
                <a:spcPct val="85000"/>
              </a:lnSpc>
              <a:buClr>
                <a:srgbClr val="9E3611"/>
              </a:buClr>
            </a:pPr>
            <a:r>
              <a:rPr lang="en-GB" sz="3200" dirty="0">
                <a:ea typeface="+mn-lt"/>
                <a:cs typeface="+mn-lt"/>
              </a:rPr>
              <a:t>The sampling distributions of a mean (SDM)  describes the behaviour of a sampling mean</a:t>
            </a:r>
            <a:endParaRPr lang="en-GB" sz="3200" dirty="0"/>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spTree>
    <p:extLst>
      <p:ext uri="{BB962C8B-B14F-4D97-AF65-F5344CB8AC3E}">
        <p14:creationId xmlns:p14="http://schemas.microsoft.com/office/powerpoint/2010/main" val="348650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fontScale="90000"/>
          </a:bodyPr>
          <a:lstStyle/>
          <a:p>
            <a:pPr>
              <a:defRPr/>
            </a:pPr>
            <a:r>
              <a:rPr lang="en-GB" sz="4000" dirty="0"/>
              <a:t>Distributions of a mean</a:t>
            </a:r>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a:lnSpc>
                <a:spcPct val="85000"/>
              </a:lnSpc>
              <a:buClr>
                <a:srgbClr val="9E3611"/>
              </a:buClr>
            </a:pPr>
            <a:r>
              <a:rPr lang="en-GB" sz="3200" dirty="0">
                <a:ea typeface="+mn-lt"/>
                <a:cs typeface="+mn-lt"/>
              </a:rPr>
              <a:t>The sampling distributions of a mean (SDM)  describes the behaviour of a sampling mean</a:t>
            </a:r>
            <a:endParaRPr lang="en-GB" sz="3200" dirty="0"/>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pic>
        <p:nvPicPr>
          <p:cNvPr id="3" name="Picture 3" descr="Text&#10;&#10;Description automatically generated">
            <a:extLst>
              <a:ext uri="{FF2B5EF4-FFF2-40B4-BE49-F238E27FC236}">
                <a16:creationId xmlns:a16="http://schemas.microsoft.com/office/drawing/2014/main" id="{DC47CBA8-22C3-4D2C-8975-EBF4ECFE03EE}"/>
              </a:ext>
            </a:extLst>
          </p:cNvPr>
          <p:cNvPicPr>
            <a:picLocks noChangeAspect="1"/>
          </p:cNvPicPr>
          <p:nvPr/>
        </p:nvPicPr>
        <p:blipFill>
          <a:blip r:embed="rId3"/>
          <a:stretch>
            <a:fillRect/>
          </a:stretch>
        </p:blipFill>
        <p:spPr>
          <a:xfrm>
            <a:off x="3894338" y="3166170"/>
            <a:ext cx="2743200" cy="1715267"/>
          </a:xfrm>
          <a:prstGeom prst="rect">
            <a:avLst/>
          </a:prstGeom>
        </p:spPr>
      </p:pic>
    </p:spTree>
    <p:extLst>
      <p:ext uri="{BB962C8B-B14F-4D97-AF65-F5344CB8AC3E}">
        <p14:creationId xmlns:p14="http://schemas.microsoft.com/office/powerpoint/2010/main" val="2117937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fontScale="90000"/>
          </a:bodyPr>
          <a:lstStyle/>
          <a:p>
            <a:pPr>
              <a:defRPr/>
            </a:pPr>
            <a:r>
              <a:rPr lang="en-GB" sz="4000" dirty="0"/>
              <a:t>Distributions of a mean</a:t>
            </a:r>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a:lnSpc>
                <a:spcPct val="85000"/>
              </a:lnSpc>
              <a:buClr>
                <a:srgbClr val="9E3611"/>
              </a:buClr>
            </a:pPr>
            <a:r>
              <a:rPr lang="en-GB" sz="3200" dirty="0">
                <a:ea typeface="+mn-lt"/>
                <a:cs typeface="+mn-lt"/>
              </a:rPr>
              <a:t>The sampling distributions of a mean (SDM)  describes the behaviour of a sampling mean</a:t>
            </a:r>
            <a:endParaRPr lang="en-GB" sz="3200" dirty="0"/>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pic>
        <p:nvPicPr>
          <p:cNvPr id="3" name="Picture 3" descr="Text&#10;&#10;Description automatically generated">
            <a:extLst>
              <a:ext uri="{FF2B5EF4-FFF2-40B4-BE49-F238E27FC236}">
                <a16:creationId xmlns:a16="http://schemas.microsoft.com/office/drawing/2014/main" id="{DC47CBA8-22C3-4D2C-8975-EBF4ECFE03EE}"/>
              </a:ext>
            </a:extLst>
          </p:cNvPr>
          <p:cNvPicPr>
            <a:picLocks noChangeAspect="1"/>
          </p:cNvPicPr>
          <p:nvPr/>
        </p:nvPicPr>
        <p:blipFill>
          <a:blip r:embed="rId3"/>
          <a:stretch>
            <a:fillRect/>
          </a:stretch>
        </p:blipFill>
        <p:spPr>
          <a:xfrm>
            <a:off x="1197343" y="2659950"/>
            <a:ext cx="2743200" cy="1715267"/>
          </a:xfrm>
          <a:prstGeom prst="rect">
            <a:avLst/>
          </a:prstGeom>
        </p:spPr>
      </p:pic>
      <p:pic>
        <p:nvPicPr>
          <p:cNvPr id="4" name="Picture 4" descr="Diagram, histogram&#10;&#10;Description automatically generated">
            <a:extLst>
              <a:ext uri="{FF2B5EF4-FFF2-40B4-BE49-F238E27FC236}">
                <a16:creationId xmlns:a16="http://schemas.microsoft.com/office/drawing/2014/main" id="{3CAF180B-4B88-4750-8E34-8EE3D639736D}"/>
              </a:ext>
            </a:extLst>
          </p:cNvPr>
          <p:cNvPicPr>
            <a:picLocks noChangeAspect="1"/>
          </p:cNvPicPr>
          <p:nvPr/>
        </p:nvPicPr>
        <p:blipFill>
          <a:blip r:embed="rId4"/>
          <a:stretch>
            <a:fillRect/>
          </a:stretch>
        </p:blipFill>
        <p:spPr>
          <a:xfrm>
            <a:off x="947659" y="4263080"/>
            <a:ext cx="2578733" cy="2005469"/>
          </a:xfrm>
          <a:prstGeom prst="rect">
            <a:avLst/>
          </a:prstGeom>
        </p:spPr>
      </p:pic>
      <p:pic>
        <p:nvPicPr>
          <p:cNvPr id="1030" name="Picture 6" descr="What an X Bar is and How to Find It - isixsigma.com">
            <a:extLst>
              <a:ext uri="{FF2B5EF4-FFF2-40B4-BE49-F238E27FC236}">
                <a16:creationId xmlns:a16="http://schemas.microsoft.com/office/drawing/2014/main" id="{EB525DCF-74B6-E6F7-510B-5722CC8591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8344" y="3397421"/>
            <a:ext cx="5297241" cy="22299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929A515-69C7-FCA7-2145-78DBBAE0A9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6182" y="5854777"/>
            <a:ext cx="94452" cy="141678"/>
          </a:xfrm>
          <a:prstGeom prst="rect">
            <a:avLst/>
          </a:prstGeom>
        </p:spPr>
      </p:pic>
      <p:pic>
        <p:nvPicPr>
          <p:cNvPr id="6" name="Picture 5">
            <a:extLst>
              <a:ext uri="{FF2B5EF4-FFF2-40B4-BE49-F238E27FC236}">
                <a16:creationId xmlns:a16="http://schemas.microsoft.com/office/drawing/2014/main" id="{986B4096-6FC6-B99F-FACF-D27AB5D06B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7568" y="5846537"/>
            <a:ext cx="94452" cy="141678"/>
          </a:xfrm>
          <a:prstGeom prst="rect">
            <a:avLst/>
          </a:prstGeom>
        </p:spPr>
      </p:pic>
    </p:spTree>
    <p:extLst>
      <p:ext uri="{BB962C8B-B14F-4D97-AF65-F5344CB8AC3E}">
        <p14:creationId xmlns:p14="http://schemas.microsoft.com/office/powerpoint/2010/main" val="2347013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fontScale="90000"/>
          </a:bodyPr>
          <a:lstStyle/>
          <a:p>
            <a:pPr>
              <a:defRPr/>
            </a:pPr>
            <a:r>
              <a:rPr lang="en-GB" sz="4000" dirty="0"/>
              <a:t>Distributions of a mean</a:t>
            </a:r>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a:lnSpc>
                <a:spcPct val="85000"/>
              </a:lnSpc>
              <a:buClr>
                <a:srgbClr val="9E3611"/>
              </a:buClr>
            </a:pPr>
            <a:endParaRPr lang="en-GB" sz="3200" dirty="0"/>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pic>
        <p:nvPicPr>
          <p:cNvPr id="3" name="Picture 3" descr="Text&#10;&#10;Description automatically generated">
            <a:extLst>
              <a:ext uri="{FF2B5EF4-FFF2-40B4-BE49-F238E27FC236}">
                <a16:creationId xmlns:a16="http://schemas.microsoft.com/office/drawing/2014/main" id="{DC47CBA8-22C3-4D2C-8975-EBF4ECFE03EE}"/>
              </a:ext>
            </a:extLst>
          </p:cNvPr>
          <p:cNvPicPr>
            <a:picLocks noChangeAspect="1"/>
          </p:cNvPicPr>
          <p:nvPr/>
        </p:nvPicPr>
        <p:blipFill>
          <a:blip r:embed="rId3"/>
          <a:stretch>
            <a:fillRect/>
          </a:stretch>
        </p:blipFill>
        <p:spPr>
          <a:xfrm>
            <a:off x="1197343" y="2659950"/>
            <a:ext cx="2743200" cy="1715267"/>
          </a:xfrm>
          <a:prstGeom prst="rect">
            <a:avLst/>
          </a:prstGeom>
        </p:spPr>
      </p:pic>
      <p:pic>
        <p:nvPicPr>
          <p:cNvPr id="4" name="Picture 4" descr="Diagram, histogram&#10;&#10;Description automatically generated">
            <a:extLst>
              <a:ext uri="{FF2B5EF4-FFF2-40B4-BE49-F238E27FC236}">
                <a16:creationId xmlns:a16="http://schemas.microsoft.com/office/drawing/2014/main" id="{3CAF180B-4B88-4750-8E34-8EE3D639736D}"/>
              </a:ext>
            </a:extLst>
          </p:cNvPr>
          <p:cNvPicPr>
            <a:picLocks noChangeAspect="1"/>
          </p:cNvPicPr>
          <p:nvPr/>
        </p:nvPicPr>
        <p:blipFill>
          <a:blip r:embed="rId4"/>
          <a:stretch>
            <a:fillRect/>
          </a:stretch>
        </p:blipFill>
        <p:spPr>
          <a:xfrm>
            <a:off x="947659" y="4263080"/>
            <a:ext cx="2578733" cy="2005469"/>
          </a:xfrm>
          <a:prstGeom prst="rect">
            <a:avLst/>
          </a:prstGeom>
        </p:spPr>
      </p:pic>
      <p:pic>
        <p:nvPicPr>
          <p:cNvPr id="1026" name="Picture 2" descr="Sampling Distribution of the Sample Mean, x-bar ...">
            <a:extLst>
              <a:ext uri="{FF2B5EF4-FFF2-40B4-BE49-F238E27FC236}">
                <a16:creationId xmlns:a16="http://schemas.microsoft.com/office/drawing/2014/main" id="{15B4AC3F-B5E4-EB9F-791A-4792BE8B42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7519"/>
          <a:stretch/>
        </p:blipFill>
        <p:spPr bwMode="auto">
          <a:xfrm>
            <a:off x="4367719" y="2001796"/>
            <a:ext cx="7069712" cy="13141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an X Bar is and How to Find It - isixsigma.com">
            <a:extLst>
              <a:ext uri="{FF2B5EF4-FFF2-40B4-BE49-F238E27FC236}">
                <a16:creationId xmlns:a16="http://schemas.microsoft.com/office/drawing/2014/main" id="{EB525DCF-74B6-E6F7-510B-5722CC8591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8344" y="3397421"/>
            <a:ext cx="5297241" cy="22299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929A515-69C7-FCA7-2145-78DBBAE0A9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46182" y="5854777"/>
            <a:ext cx="94452" cy="141678"/>
          </a:xfrm>
          <a:prstGeom prst="rect">
            <a:avLst/>
          </a:prstGeom>
        </p:spPr>
      </p:pic>
      <p:pic>
        <p:nvPicPr>
          <p:cNvPr id="6" name="Picture 5">
            <a:extLst>
              <a:ext uri="{FF2B5EF4-FFF2-40B4-BE49-F238E27FC236}">
                <a16:creationId xmlns:a16="http://schemas.microsoft.com/office/drawing/2014/main" id="{986B4096-6FC6-B99F-FACF-D27AB5D06B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7568" y="5846537"/>
            <a:ext cx="94452" cy="141678"/>
          </a:xfrm>
          <a:prstGeom prst="rect">
            <a:avLst/>
          </a:prstGeom>
        </p:spPr>
      </p:pic>
      <p:pic>
        <p:nvPicPr>
          <p:cNvPr id="8" name="Picture 2" descr="Sampling Distribution of the Sample Mean, x-bar ...">
            <a:extLst>
              <a:ext uri="{FF2B5EF4-FFF2-40B4-BE49-F238E27FC236}">
                <a16:creationId xmlns:a16="http://schemas.microsoft.com/office/drawing/2014/main" id="{27AA06E1-4462-A4A5-4200-1378160D678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32" b="74970"/>
          <a:stretch/>
        </p:blipFill>
        <p:spPr bwMode="auto">
          <a:xfrm>
            <a:off x="4367719" y="1186249"/>
            <a:ext cx="7069712" cy="815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596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a:xfrm>
            <a:off x="521999" y="842400"/>
            <a:ext cx="10521822" cy="720000"/>
          </a:xfrm>
        </p:spPr>
        <p:txBody>
          <a:bodyPr>
            <a:normAutofit/>
          </a:bodyPr>
          <a:lstStyle/>
          <a:p>
            <a:pPr>
              <a:defRPr/>
            </a:pPr>
            <a:r>
              <a:rPr lang="en-GB" sz="4000" dirty="0"/>
              <a:t>How to perform hypothesis testing?</a:t>
            </a:r>
            <a:endParaRPr lang="en-US" dirty="0"/>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a:buClr>
                <a:srgbClr val="9E3611"/>
              </a:buClr>
            </a:pPr>
            <a:r>
              <a:rPr lang="en-GB" sz="3200" dirty="0">
                <a:ea typeface="+mn-lt"/>
                <a:cs typeface="+mn-lt"/>
              </a:rPr>
              <a:t>Tests a claim about a parameter using evidence (data in a sample)</a:t>
            </a:r>
            <a:endParaRPr lang="en-GB" dirty="0"/>
          </a:p>
          <a:p>
            <a:pPr>
              <a:buClr>
                <a:srgbClr val="9E3611"/>
              </a:buClr>
            </a:pPr>
            <a:r>
              <a:rPr lang="en-GB" sz="3200" dirty="0">
                <a:ea typeface="+mn-lt"/>
                <a:cs typeface="+mn-lt"/>
              </a:rPr>
              <a:t>The procedure is broken into 3 main steps:</a:t>
            </a:r>
            <a:endParaRPr lang="en-GB" dirty="0">
              <a:ea typeface="+mn-lt"/>
              <a:cs typeface="+mn-lt"/>
            </a:endParaRPr>
          </a:p>
          <a:p>
            <a:pPr marL="788670" lvl="1" indent="-514350">
              <a:buClr>
                <a:srgbClr val="9E3611"/>
              </a:buClr>
              <a:buAutoNum type="arabicPeriod"/>
            </a:pPr>
            <a:r>
              <a:rPr lang="en-GB" sz="3000" dirty="0">
                <a:ea typeface="+mn-lt"/>
                <a:cs typeface="+mn-lt"/>
              </a:rPr>
              <a:t>Null and alternative hypotheses</a:t>
            </a:r>
            <a:endParaRPr lang="en-GB" sz="3000" dirty="0"/>
          </a:p>
          <a:p>
            <a:pPr marL="788670" lvl="1" indent="-514350">
              <a:buClr>
                <a:srgbClr val="9E3611"/>
              </a:buClr>
              <a:buAutoNum type="arabicPeriod"/>
            </a:pPr>
            <a:r>
              <a:rPr lang="en-GB" sz="3000" dirty="0">
                <a:ea typeface="+mn-lt"/>
                <a:cs typeface="+mn-lt"/>
              </a:rPr>
              <a:t>Test statistic</a:t>
            </a:r>
            <a:endParaRPr lang="en-GB" sz="3000" dirty="0"/>
          </a:p>
          <a:p>
            <a:pPr marL="788670" lvl="1" indent="-514350">
              <a:buClr>
                <a:srgbClr val="9E3611"/>
              </a:buClr>
              <a:buAutoNum type="arabicPeriod"/>
            </a:pPr>
            <a:r>
              <a:rPr lang="en-GB" sz="3000" dirty="0">
                <a:ea typeface="+mn-lt"/>
                <a:cs typeface="+mn-lt"/>
              </a:rPr>
              <a:t>P-value and interpretation</a:t>
            </a:r>
            <a:endParaRPr lang="en-GB" sz="3000" dirty="0"/>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spTree>
    <p:extLst>
      <p:ext uri="{BB962C8B-B14F-4D97-AF65-F5344CB8AC3E}">
        <p14:creationId xmlns:p14="http://schemas.microsoft.com/office/powerpoint/2010/main" val="997524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pPr>
              <a:defRPr/>
            </a:pPr>
            <a:r>
              <a:rPr lang="en-GB" sz="4000" dirty="0">
                <a:ea typeface="+mj-lt"/>
                <a:cs typeface="+mj-lt"/>
              </a:rPr>
              <a:t>What is a hypothesis</a:t>
            </a:r>
            <a:endParaRPr lang="en-US" dirty="0"/>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a:lnSpc>
                <a:spcPct val="85000"/>
              </a:lnSpc>
              <a:buClr>
                <a:srgbClr val="9E3611"/>
              </a:buClr>
            </a:pPr>
            <a:r>
              <a:rPr lang="en-GB" sz="3200" dirty="0"/>
              <a:t>?</a:t>
            </a:r>
            <a:endParaRPr lang="en-US" dirty="0"/>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spTree>
    <p:extLst>
      <p:ext uri="{BB962C8B-B14F-4D97-AF65-F5344CB8AC3E}">
        <p14:creationId xmlns:p14="http://schemas.microsoft.com/office/powerpoint/2010/main" val="536972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pPr>
              <a:defRPr/>
            </a:pPr>
            <a:r>
              <a:rPr lang="en-GB" sz="4000" dirty="0"/>
              <a:t>Let's try an example</a:t>
            </a:r>
            <a:endParaRPr lang="en-US" dirty="0"/>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marL="457200" indent="-457200">
              <a:buClr>
                <a:srgbClr val="9E3611"/>
              </a:buClr>
              <a:buFont typeface="Arial" panose="020B0604020202020204" pitchFamily="34" charset="0"/>
              <a:buChar char="•"/>
            </a:pPr>
            <a:r>
              <a:rPr lang="en-GB" sz="3200" dirty="0">
                <a:ea typeface="+mn-lt"/>
                <a:cs typeface="+mn-lt"/>
              </a:rPr>
              <a:t>The problem: In the 2010s, 20–29-year-old men in the U.K. had a mean μ body weight of 170 pounds. Standard deviation σ was 40 pounds. </a:t>
            </a:r>
            <a:endParaRPr lang="en-GB" dirty="0">
              <a:ea typeface="+mn-lt"/>
              <a:cs typeface="+mn-lt"/>
            </a:endParaRPr>
          </a:p>
          <a:p>
            <a:pPr marL="457200" indent="-457200">
              <a:buClr>
                <a:srgbClr val="9E3611"/>
              </a:buClr>
              <a:buFont typeface="Arial" panose="020B0604020202020204" pitchFamily="34" charset="0"/>
              <a:buChar char="•"/>
            </a:pPr>
            <a:r>
              <a:rPr lang="en-GB" sz="3200" dirty="0">
                <a:ea typeface="+mn-lt"/>
                <a:cs typeface="+mn-lt"/>
              </a:rPr>
              <a:t>Let's test whether the mean body weight in the population now differs.</a:t>
            </a:r>
            <a:endParaRPr lang="en-GB" dirty="0"/>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spTree>
    <p:extLst>
      <p:ext uri="{BB962C8B-B14F-4D97-AF65-F5344CB8AC3E}">
        <p14:creationId xmlns:p14="http://schemas.microsoft.com/office/powerpoint/2010/main" val="780951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pPr rtl="0">
              <a:defRPr/>
            </a:pPr>
            <a:r>
              <a:rPr lang="en-GB" sz="4000" dirty="0">
                <a:latin typeface="Rockwell Condensed"/>
                <a:ea typeface="+mj-lt"/>
                <a:cs typeface="+mj-lt"/>
              </a:rPr>
              <a:t>Let's try an example</a:t>
            </a:r>
            <a:endParaRPr lang="en-US">
              <a:latin typeface="Rockwell Condensed"/>
              <a:ea typeface="+mj-lt"/>
              <a:cs typeface="+mj-lt"/>
            </a:endParaRPr>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a:buClr>
                <a:srgbClr val="9E3611"/>
              </a:buClr>
            </a:pPr>
            <a:r>
              <a:rPr lang="en-GB" sz="3400" dirty="0">
                <a:ea typeface="+mn-lt"/>
                <a:cs typeface="+mn-lt"/>
              </a:rPr>
              <a:t>1. Null and alternative hypotheses</a:t>
            </a:r>
            <a:endParaRPr lang="en-US" sz="3400" dirty="0"/>
          </a:p>
          <a:p>
            <a:pPr>
              <a:buClr>
                <a:srgbClr val="9E3611"/>
              </a:buClr>
            </a:pPr>
            <a:endParaRPr lang="en-GB" sz="3200" dirty="0"/>
          </a:p>
          <a:p>
            <a:pPr>
              <a:buClr>
                <a:srgbClr val="9E3611"/>
              </a:buClr>
            </a:pPr>
            <a:r>
              <a:rPr lang="en-GB" sz="3200" dirty="0">
                <a:ea typeface="+mn-lt"/>
                <a:cs typeface="+mn-lt"/>
              </a:rPr>
              <a:t>Null hypothesis H0: μ = 170 (“no difference”)</a:t>
            </a:r>
            <a:endParaRPr lang="en-GB" dirty="0"/>
          </a:p>
          <a:p>
            <a:pPr>
              <a:buClr>
                <a:srgbClr val="9E3611"/>
              </a:buClr>
            </a:pPr>
            <a:endParaRPr lang="en-GB" sz="3200" dirty="0">
              <a:ea typeface="+mn-lt"/>
              <a:cs typeface="+mn-lt"/>
            </a:endParaRPr>
          </a:p>
          <a:p>
            <a:pPr>
              <a:buClr>
                <a:srgbClr val="9E3611"/>
              </a:buClr>
            </a:pPr>
            <a:r>
              <a:rPr lang="en-GB" sz="3200" dirty="0">
                <a:ea typeface="+mn-lt"/>
                <a:cs typeface="+mn-lt"/>
              </a:rPr>
              <a:t>Alternative hypotheses:</a:t>
            </a:r>
            <a:endParaRPr lang="en-GB" dirty="0">
              <a:ea typeface="+mn-lt"/>
              <a:cs typeface="+mn-lt"/>
            </a:endParaRPr>
          </a:p>
          <a:p>
            <a:pPr lvl="1">
              <a:spcAft>
                <a:spcPts val="0"/>
              </a:spcAft>
              <a:buClr>
                <a:srgbClr val="9E3611"/>
              </a:buClr>
            </a:pPr>
            <a:r>
              <a:rPr lang="en-GB" sz="3000" dirty="0">
                <a:ea typeface="+mn-lt"/>
                <a:cs typeface="+mn-lt"/>
              </a:rPr>
              <a:t>Ha: μ &gt; 170 (one-sided test) or  </a:t>
            </a:r>
            <a:endParaRPr lang="en-GB" dirty="0"/>
          </a:p>
          <a:p>
            <a:pPr lvl="1">
              <a:spcAft>
                <a:spcPts val="0"/>
              </a:spcAft>
              <a:buClr>
                <a:srgbClr val="9E3611"/>
              </a:buClr>
            </a:pPr>
            <a:r>
              <a:rPr lang="en-GB" sz="3000" dirty="0">
                <a:ea typeface="+mn-lt"/>
                <a:cs typeface="+mn-lt"/>
              </a:rPr>
              <a:t>Hb: μ ≠ 170 (two-sided test)</a:t>
            </a:r>
            <a:endParaRPr lang="en-GB" dirty="0"/>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spTree>
    <p:extLst>
      <p:ext uri="{BB962C8B-B14F-4D97-AF65-F5344CB8AC3E}">
        <p14:creationId xmlns:p14="http://schemas.microsoft.com/office/powerpoint/2010/main" val="3888418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pPr rtl="0">
              <a:defRPr/>
            </a:pPr>
            <a:r>
              <a:rPr lang="en-GB" sz="4000" dirty="0">
                <a:latin typeface="Rockwell Condensed"/>
                <a:ea typeface="+mj-lt"/>
                <a:cs typeface="+mj-lt"/>
              </a:rPr>
              <a:t>Let's try an example</a:t>
            </a:r>
            <a:endParaRPr lang="en-US">
              <a:latin typeface="Rockwell Condensed"/>
              <a:ea typeface="+mj-lt"/>
              <a:cs typeface="+mj-lt"/>
            </a:endParaRPr>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a:spcAft>
                <a:spcPts val="200"/>
              </a:spcAft>
              <a:buClr>
                <a:srgbClr val="9E3611"/>
              </a:buClr>
            </a:pPr>
            <a:r>
              <a:rPr lang="en-GB" sz="3600" dirty="0">
                <a:ea typeface="+mn-lt"/>
                <a:cs typeface="+mn-lt"/>
              </a:rPr>
              <a:t>2. Test statistic</a:t>
            </a:r>
            <a:endParaRPr lang="en-US" dirty="0"/>
          </a:p>
          <a:p>
            <a:pPr>
              <a:buClr>
                <a:srgbClr val="9E3611"/>
              </a:buClr>
            </a:pPr>
            <a:endParaRPr lang="en-GB" sz="3200" dirty="0"/>
          </a:p>
          <a:p>
            <a:pPr>
              <a:buClr>
                <a:srgbClr val="9E3611"/>
              </a:buClr>
            </a:pPr>
            <a:r>
              <a:rPr lang="en-GB" sz="3200" u="sng" dirty="0"/>
              <a:t>AKA, Z-test</a:t>
            </a:r>
          </a:p>
          <a:p>
            <a:pPr>
              <a:buClr>
                <a:srgbClr val="9E3611"/>
              </a:buClr>
            </a:pPr>
            <a:endParaRPr lang="en-GB" sz="3200" dirty="0">
              <a:ea typeface="+mn-lt"/>
              <a:cs typeface="+mn-lt"/>
            </a:endParaRPr>
          </a:p>
          <a:p>
            <a:pPr>
              <a:buClr>
                <a:srgbClr val="9E3611"/>
              </a:buClr>
            </a:pPr>
            <a:endParaRPr lang="en-GB" sz="3200" dirty="0"/>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pic>
        <p:nvPicPr>
          <p:cNvPr id="3" name="Picture 3" descr="Text&#10;&#10;Description automatically generated">
            <a:extLst>
              <a:ext uri="{FF2B5EF4-FFF2-40B4-BE49-F238E27FC236}">
                <a16:creationId xmlns:a16="http://schemas.microsoft.com/office/drawing/2014/main" id="{522F4931-5868-402C-995A-8CBE927A32DA}"/>
              </a:ext>
            </a:extLst>
          </p:cNvPr>
          <p:cNvPicPr>
            <a:picLocks noChangeAspect="1"/>
          </p:cNvPicPr>
          <p:nvPr/>
        </p:nvPicPr>
        <p:blipFill>
          <a:blip r:embed="rId3"/>
          <a:stretch>
            <a:fillRect/>
          </a:stretch>
        </p:blipFill>
        <p:spPr>
          <a:xfrm>
            <a:off x="1976761" y="3029641"/>
            <a:ext cx="7448364" cy="2762905"/>
          </a:xfrm>
          <a:prstGeom prst="rect">
            <a:avLst/>
          </a:prstGeom>
        </p:spPr>
      </p:pic>
    </p:spTree>
    <p:extLst>
      <p:ext uri="{BB962C8B-B14F-4D97-AF65-F5344CB8AC3E}">
        <p14:creationId xmlns:p14="http://schemas.microsoft.com/office/powerpoint/2010/main" val="855965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pPr rtl="0">
              <a:defRPr/>
            </a:pPr>
            <a:r>
              <a:rPr lang="en-GB" sz="4000" dirty="0">
                <a:latin typeface="Rockwell Condensed"/>
                <a:ea typeface="+mj-lt"/>
                <a:cs typeface="+mj-lt"/>
              </a:rPr>
              <a:t>Let's try an example</a:t>
            </a:r>
            <a:endParaRPr lang="en-US">
              <a:latin typeface="Rockwell Condensed"/>
              <a:ea typeface="+mj-lt"/>
              <a:cs typeface="+mj-lt"/>
            </a:endParaRPr>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a:spcAft>
                <a:spcPts val="200"/>
              </a:spcAft>
              <a:buClr>
                <a:srgbClr val="9E3611"/>
              </a:buClr>
            </a:pPr>
            <a:r>
              <a:rPr lang="en-GB" sz="3600" dirty="0">
                <a:ea typeface="+mn-lt"/>
                <a:cs typeface="+mn-lt"/>
              </a:rPr>
              <a:t>2. Test statistic</a:t>
            </a:r>
            <a:endParaRPr lang="en-GB" sz="3200" dirty="0"/>
          </a:p>
          <a:p>
            <a:pPr>
              <a:spcAft>
                <a:spcPts val="200"/>
              </a:spcAft>
              <a:buClr>
                <a:srgbClr val="9E3611"/>
              </a:buClr>
            </a:pPr>
            <a:r>
              <a:rPr lang="en-GB" sz="2800" dirty="0">
                <a:ea typeface="+mn-lt"/>
                <a:cs typeface="+mn-lt"/>
              </a:rPr>
              <a:t>μ=170, σ = 40</a:t>
            </a:r>
          </a:p>
          <a:p>
            <a:pPr>
              <a:spcAft>
                <a:spcPts val="200"/>
              </a:spcAft>
              <a:buClr>
                <a:srgbClr val="9E3611"/>
              </a:buClr>
            </a:pPr>
            <a:r>
              <a:rPr lang="en-GB" sz="2800" dirty="0"/>
              <a:t>Imagine a sample size of </a:t>
            </a:r>
            <a:r>
              <a:rPr lang="en-GB" sz="2800" i="1" dirty="0"/>
              <a:t>n</a:t>
            </a:r>
            <a:r>
              <a:rPr lang="en-GB" sz="2800" dirty="0"/>
              <a:t>=64</a:t>
            </a:r>
          </a:p>
          <a:p>
            <a:pPr>
              <a:spcAft>
                <a:spcPts val="200"/>
              </a:spcAft>
              <a:buClr>
                <a:srgbClr val="9E3611"/>
              </a:buClr>
            </a:pPr>
            <a:endParaRPr lang="en-GB" sz="2800" dirty="0">
              <a:ea typeface="+mn-lt"/>
              <a:cs typeface="+mn-lt"/>
            </a:endParaRPr>
          </a:p>
          <a:p>
            <a:pPr>
              <a:spcAft>
                <a:spcPts val="200"/>
              </a:spcAft>
              <a:buClr>
                <a:srgbClr val="9E3611"/>
              </a:buClr>
            </a:pPr>
            <a:endParaRPr lang="en-GB" sz="2800" dirty="0">
              <a:ea typeface="+mn-lt"/>
              <a:cs typeface="+mn-lt"/>
            </a:endParaRPr>
          </a:p>
          <a:p>
            <a:pPr>
              <a:spcAft>
                <a:spcPts val="200"/>
              </a:spcAft>
              <a:buClr>
                <a:srgbClr val="9E3611"/>
              </a:buClr>
            </a:pPr>
            <a:endParaRPr lang="en-GB" sz="2800" dirty="0"/>
          </a:p>
          <a:p>
            <a:pPr>
              <a:spcAft>
                <a:spcPts val="200"/>
              </a:spcAft>
              <a:buClr>
                <a:srgbClr val="9E3611"/>
              </a:buClr>
            </a:pPr>
            <a:endParaRPr lang="en-GB" sz="3600" dirty="0"/>
          </a:p>
          <a:p>
            <a:pPr>
              <a:spcAft>
                <a:spcPts val="200"/>
              </a:spcAft>
              <a:buClr>
                <a:srgbClr val="9E3611"/>
              </a:buClr>
            </a:pPr>
            <a:endParaRPr lang="en-GB" sz="3600" dirty="0"/>
          </a:p>
          <a:p>
            <a:pPr>
              <a:spcAft>
                <a:spcPts val="200"/>
              </a:spcAft>
              <a:buClr>
                <a:srgbClr val="9E3611"/>
              </a:buClr>
            </a:pPr>
            <a:endParaRPr lang="en-GB" sz="3600" dirty="0"/>
          </a:p>
          <a:p>
            <a:pPr>
              <a:buClr>
                <a:srgbClr val="9E3611"/>
              </a:buClr>
            </a:pPr>
            <a:endParaRPr lang="en-GB" sz="3200" dirty="0"/>
          </a:p>
          <a:p>
            <a:pPr>
              <a:buClr>
                <a:srgbClr val="9E3611"/>
              </a:buClr>
            </a:pPr>
            <a:endParaRPr lang="en-GB" sz="3200" dirty="0"/>
          </a:p>
          <a:p>
            <a:pPr>
              <a:buClr>
                <a:srgbClr val="9E3611"/>
              </a:buClr>
            </a:pPr>
            <a:endParaRPr lang="en-GB" sz="3200" dirty="0"/>
          </a:p>
          <a:p>
            <a:pPr>
              <a:buClr>
                <a:srgbClr val="9E3611"/>
              </a:buClr>
            </a:pPr>
            <a:endParaRPr lang="en-GB" sz="3200" dirty="0"/>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spTree>
    <p:extLst>
      <p:ext uri="{BB962C8B-B14F-4D97-AF65-F5344CB8AC3E}">
        <p14:creationId xmlns:p14="http://schemas.microsoft.com/office/powerpoint/2010/main" val="1887017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pPr rtl="0">
              <a:defRPr/>
            </a:pPr>
            <a:r>
              <a:rPr lang="en-GB" sz="4000" dirty="0">
                <a:latin typeface="Rockwell Condensed"/>
                <a:ea typeface="+mj-lt"/>
                <a:cs typeface="+mj-lt"/>
              </a:rPr>
              <a:t>Let's try an example</a:t>
            </a:r>
            <a:endParaRPr lang="en-US">
              <a:latin typeface="Rockwell Condensed"/>
              <a:ea typeface="+mj-lt"/>
              <a:cs typeface="+mj-lt"/>
            </a:endParaRPr>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a:spcAft>
                <a:spcPts val="200"/>
              </a:spcAft>
              <a:buClr>
                <a:srgbClr val="9E3611"/>
              </a:buClr>
            </a:pPr>
            <a:r>
              <a:rPr lang="en-GB" sz="3600" dirty="0">
                <a:ea typeface="+mn-lt"/>
                <a:cs typeface="+mn-lt"/>
              </a:rPr>
              <a:t>2. Test statistic</a:t>
            </a:r>
            <a:endParaRPr lang="en-US" dirty="0"/>
          </a:p>
          <a:p>
            <a:pPr>
              <a:spcAft>
                <a:spcPts val="200"/>
              </a:spcAft>
              <a:buClr>
                <a:srgbClr val="9E3611"/>
              </a:buClr>
            </a:pPr>
            <a:r>
              <a:rPr lang="en-GB" sz="2800" dirty="0">
                <a:ea typeface="+mn-lt"/>
                <a:cs typeface="+mn-lt"/>
              </a:rPr>
              <a:t>μ=170, σ = 40</a:t>
            </a:r>
          </a:p>
          <a:p>
            <a:pPr>
              <a:spcAft>
                <a:spcPts val="200"/>
              </a:spcAft>
              <a:buClr>
                <a:srgbClr val="9E3611"/>
              </a:buClr>
            </a:pPr>
            <a:r>
              <a:rPr lang="en-GB" sz="2800" dirty="0"/>
              <a:t>Imagine a sample size of </a:t>
            </a:r>
            <a:r>
              <a:rPr lang="en-GB" sz="2800" i="1" dirty="0"/>
              <a:t>n</a:t>
            </a:r>
            <a:r>
              <a:rPr lang="en-GB" sz="2800" dirty="0"/>
              <a:t>=64</a:t>
            </a:r>
          </a:p>
          <a:p>
            <a:pPr>
              <a:spcAft>
                <a:spcPts val="200"/>
              </a:spcAft>
              <a:buClr>
                <a:srgbClr val="9E3611"/>
              </a:buClr>
            </a:pPr>
            <a:endParaRPr lang="en-GB" sz="2800" dirty="0">
              <a:ea typeface="+mn-lt"/>
              <a:cs typeface="+mn-lt"/>
            </a:endParaRPr>
          </a:p>
          <a:p>
            <a:pPr>
              <a:spcAft>
                <a:spcPts val="200"/>
              </a:spcAft>
              <a:buClr>
                <a:srgbClr val="9E3611"/>
              </a:buClr>
            </a:pPr>
            <a:endParaRPr lang="en-GB" sz="2800" dirty="0">
              <a:ea typeface="+mn-lt"/>
              <a:cs typeface="+mn-lt"/>
            </a:endParaRPr>
          </a:p>
          <a:p>
            <a:pPr>
              <a:spcAft>
                <a:spcPts val="200"/>
              </a:spcAft>
              <a:buClr>
                <a:srgbClr val="9E3611"/>
              </a:buClr>
            </a:pPr>
            <a:endParaRPr lang="en-GB" sz="2800" dirty="0"/>
          </a:p>
          <a:p>
            <a:pPr>
              <a:spcAft>
                <a:spcPts val="200"/>
              </a:spcAft>
              <a:buClr>
                <a:srgbClr val="9E3611"/>
              </a:buClr>
            </a:pPr>
            <a:endParaRPr lang="en-GB" sz="3600" dirty="0"/>
          </a:p>
          <a:p>
            <a:pPr>
              <a:spcAft>
                <a:spcPts val="200"/>
              </a:spcAft>
              <a:buClr>
                <a:srgbClr val="9E3611"/>
              </a:buClr>
            </a:pPr>
            <a:endParaRPr lang="en-GB" sz="3600" dirty="0"/>
          </a:p>
          <a:p>
            <a:pPr>
              <a:spcAft>
                <a:spcPts val="200"/>
              </a:spcAft>
              <a:buClr>
                <a:srgbClr val="9E3611"/>
              </a:buClr>
            </a:pPr>
            <a:endParaRPr lang="en-GB" sz="3600" dirty="0"/>
          </a:p>
          <a:p>
            <a:pPr>
              <a:buClr>
                <a:srgbClr val="9E3611"/>
              </a:buClr>
            </a:pPr>
            <a:endParaRPr lang="en-GB" sz="3200" dirty="0"/>
          </a:p>
          <a:p>
            <a:pPr>
              <a:buClr>
                <a:srgbClr val="9E3611"/>
              </a:buClr>
            </a:pPr>
            <a:endParaRPr lang="en-GB" sz="3200" dirty="0"/>
          </a:p>
          <a:p>
            <a:pPr>
              <a:buClr>
                <a:srgbClr val="9E3611"/>
              </a:buClr>
            </a:pPr>
            <a:endParaRPr lang="en-GB" sz="3200" dirty="0"/>
          </a:p>
          <a:p>
            <a:pPr>
              <a:buClr>
                <a:srgbClr val="9E3611"/>
              </a:buClr>
            </a:pPr>
            <a:endParaRPr lang="en-GB" sz="3200" dirty="0"/>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pic>
        <p:nvPicPr>
          <p:cNvPr id="5" name="Picture 5" descr="Text&#10;&#10;Description automatically generated">
            <a:extLst>
              <a:ext uri="{FF2B5EF4-FFF2-40B4-BE49-F238E27FC236}">
                <a16:creationId xmlns:a16="http://schemas.microsoft.com/office/drawing/2014/main" id="{4D8B9396-CE02-4258-8F8F-B83344FD183F}"/>
              </a:ext>
            </a:extLst>
          </p:cNvPr>
          <p:cNvPicPr>
            <a:picLocks noChangeAspect="1"/>
          </p:cNvPicPr>
          <p:nvPr/>
        </p:nvPicPr>
        <p:blipFill>
          <a:blip r:embed="rId3"/>
          <a:stretch>
            <a:fillRect/>
          </a:stretch>
        </p:blipFill>
        <p:spPr>
          <a:xfrm>
            <a:off x="4291613" y="3897325"/>
            <a:ext cx="2743200" cy="905470"/>
          </a:xfrm>
          <a:prstGeom prst="rect">
            <a:avLst/>
          </a:prstGeom>
        </p:spPr>
      </p:pic>
    </p:spTree>
    <p:extLst>
      <p:ext uri="{BB962C8B-B14F-4D97-AF65-F5344CB8AC3E}">
        <p14:creationId xmlns:p14="http://schemas.microsoft.com/office/powerpoint/2010/main" val="186069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pPr rtl="0">
              <a:defRPr/>
            </a:pPr>
            <a:r>
              <a:rPr lang="en-GB" sz="4000" dirty="0">
                <a:latin typeface="Rockwell Condensed"/>
                <a:ea typeface="+mj-lt"/>
                <a:cs typeface="+mj-lt"/>
              </a:rPr>
              <a:t>Let's try an example</a:t>
            </a:r>
            <a:endParaRPr lang="en-US">
              <a:latin typeface="Rockwell Condensed"/>
              <a:ea typeface="+mj-lt"/>
              <a:cs typeface="+mj-lt"/>
            </a:endParaRPr>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a:spcAft>
                <a:spcPts val="200"/>
              </a:spcAft>
              <a:buClr>
                <a:srgbClr val="9E3611"/>
              </a:buClr>
            </a:pPr>
            <a:r>
              <a:rPr lang="en-GB" sz="3600" dirty="0">
                <a:ea typeface="+mn-lt"/>
                <a:cs typeface="+mn-lt"/>
              </a:rPr>
              <a:t>2. Test statistic</a:t>
            </a:r>
            <a:endParaRPr lang="en-GB" sz="3200" dirty="0"/>
          </a:p>
          <a:p>
            <a:pPr marL="457200" indent="-457200">
              <a:spcAft>
                <a:spcPts val="200"/>
              </a:spcAft>
              <a:buClr>
                <a:srgbClr val="9E3611"/>
              </a:buClr>
              <a:buFont typeface="Arial" panose="020B0604020202020204" pitchFamily="34" charset="0"/>
              <a:buChar char="•"/>
            </a:pPr>
            <a:r>
              <a:rPr lang="en-GB" sz="2800" dirty="0">
                <a:ea typeface="+mn-lt"/>
                <a:cs typeface="+mn-lt"/>
              </a:rPr>
              <a:t>μ=170, σ = 40</a:t>
            </a:r>
          </a:p>
          <a:p>
            <a:pPr marL="457200" indent="-457200">
              <a:spcAft>
                <a:spcPts val="200"/>
              </a:spcAft>
              <a:buClr>
                <a:srgbClr val="9E3611"/>
              </a:buClr>
              <a:buFont typeface="Arial" panose="020B0604020202020204" pitchFamily="34" charset="0"/>
              <a:buChar char="•"/>
            </a:pPr>
            <a:r>
              <a:rPr lang="en-GB" sz="2800" dirty="0"/>
              <a:t>Imagine a sample size of </a:t>
            </a:r>
            <a:r>
              <a:rPr lang="en-GB" sz="2800" i="1" dirty="0"/>
              <a:t>n</a:t>
            </a:r>
            <a:r>
              <a:rPr lang="en-GB" sz="2800" dirty="0"/>
              <a:t>=64</a:t>
            </a:r>
          </a:p>
          <a:p>
            <a:pPr marL="457200" indent="-457200">
              <a:spcAft>
                <a:spcPts val="200"/>
              </a:spcAft>
              <a:buClr>
                <a:srgbClr val="9E3611"/>
              </a:buClr>
              <a:buFont typeface="Arial" panose="020B0604020202020204" pitchFamily="34" charset="0"/>
              <a:buChar char="•"/>
            </a:pPr>
            <a:endParaRPr lang="en-GB" sz="2800" dirty="0">
              <a:ea typeface="+mn-lt"/>
              <a:cs typeface="+mn-lt"/>
            </a:endParaRPr>
          </a:p>
          <a:p>
            <a:pPr marL="457200" indent="-457200">
              <a:spcAft>
                <a:spcPts val="200"/>
              </a:spcAft>
              <a:buClr>
                <a:srgbClr val="9E3611"/>
              </a:buClr>
              <a:buFont typeface="Arial" panose="020B0604020202020204" pitchFamily="34" charset="0"/>
              <a:buChar char="•"/>
            </a:pPr>
            <a:endParaRPr lang="en-GB" sz="2800" dirty="0">
              <a:ea typeface="+mn-lt"/>
              <a:cs typeface="+mn-lt"/>
            </a:endParaRPr>
          </a:p>
          <a:p>
            <a:pPr marL="457200" indent="-457200">
              <a:spcAft>
                <a:spcPts val="200"/>
              </a:spcAft>
              <a:buClr>
                <a:srgbClr val="9E3611"/>
              </a:buClr>
              <a:buFont typeface="Arial" panose="020B0604020202020204" pitchFamily="34" charset="0"/>
              <a:buChar char="•"/>
            </a:pPr>
            <a:r>
              <a:rPr lang="en-GB" sz="2800" dirty="0">
                <a:ea typeface="+mn-lt"/>
                <a:cs typeface="+mn-lt"/>
              </a:rPr>
              <a:t>And a sample mean of 173</a:t>
            </a:r>
            <a:endParaRPr lang="en-GB" dirty="0"/>
          </a:p>
          <a:p>
            <a:pPr>
              <a:spcAft>
                <a:spcPts val="200"/>
              </a:spcAft>
              <a:buClr>
                <a:srgbClr val="9E3611"/>
              </a:buClr>
            </a:pPr>
            <a:endParaRPr lang="en-GB" sz="3600" dirty="0"/>
          </a:p>
          <a:p>
            <a:pPr>
              <a:spcAft>
                <a:spcPts val="200"/>
              </a:spcAft>
              <a:buClr>
                <a:srgbClr val="9E3611"/>
              </a:buClr>
            </a:pPr>
            <a:endParaRPr lang="en-GB" sz="3600" dirty="0"/>
          </a:p>
          <a:p>
            <a:pPr>
              <a:spcAft>
                <a:spcPts val="200"/>
              </a:spcAft>
              <a:buClr>
                <a:srgbClr val="9E3611"/>
              </a:buClr>
            </a:pPr>
            <a:endParaRPr lang="en-GB" sz="3600" dirty="0"/>
          </a:p>
          <a:p>
            <a:pPr>
              <a:buClr>
                <a:srgbClr val="9E3611"/>
              </a:buClr>
            </a:pPr>
            <a:endParaRPr lang="en-GB" sz="3200" dirty="0"/>
          </a:p>
          <a:p>
            <a:pPr>
              <a:buClr>
                <a:srgbClr val="9E3611"/>
              </a:buClr>
            </a:pPr>
            <a:endParaRPr lang="en-GB" sz="3200" dirty="0"/>
          </a:p>
          <a:p>
            <a:pPr>
              <a:buClr>
                <a:srgbClr val="9E3611"/>
              </a:buClr>
            </a:pPr>
            <a:endParaRPr lang="en-GB" sz="3200" dirty="0"/>
          </a:p>
          <a:p>
            <a:pPr>
              <a:buClr>
                <a:srgbClr val="9E3611"/>
              </a:buClr>
            </a:pPr>
            <a:endParaRPr lang="en-GB" sz="3200" dirty="0"/>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pic>
        <p:nvPicPr>
          <p:cNvPr id="5" name="Picture 5" descr="Text&#10;&#10;Description automatically generated">
            <a:extLst>
              <a:ext uri="{FF2B5EF4-FFF2-40B4-BE49-F238E27FC236}">
                <a16:creationId xmlns:a16="http://schemas.microsoft.com/office/drawing/2014/main" id="{4D8B9396-CE02-4258-8F8F-B83344FD183F}"/>
              </a:ext>
            </a:extLst>
          </p:cNvPr>
          <p:cNvPicPr>
            <a:picLocks noChangeAspect="1"/>
          </p:cNvPicPr>
          <p:nvPr/>
        </p:nvPicPr>
        <p:blipFill>
          <a:blip r:embed="rId3"/>
          <a:stretch>
            <a:fillRect/>
          </a:stretch>
        </p:blipFill>
        <p:spPr>
          <a:xfrm>
            <a:off x="2098828" y="3072117"/>
            <a:ext cx="2743200" cy="905470"/>
          </a:xfrm>
          <a:prstGeom prst="rect">
            <a:avLst/>
          </a:prstGeom>
        </p:spPr>
      </p:pic>
    </p:spTree>
    <p:extLst>
      <p:ext uri="{BB962C8B-B14F-4D97-AF65-F5344CB8AC3E}">
        <p14:creationId xmlns:p14="http://schemas.microsoft.com/office/powerpoint/2010/main" val="2061387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pPr rtl="0">
              <a:defRPr/>
            </a:pPr>
            <a:r>
              <a:rPr lang="en-GB" sz="4000" dirty="0">
                <a:latin typeface="Rockwell Condensed"/>
                <a:ea typeface="+mj-lt"/>
                <a:cs typeface="+mj-lt"/>
              </a:rPr>
              <a:t>Let's try an example</a:t>
            </a:r>
            <a:endParaRPr lang="en-US">
              <a:latin typeface="Rockwell Condensed"/>
              <a:ea typeface="+mj-lt"/>
              <a:cs typeface="+mj-lt"/>
            </a:endParaRPr>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a:spcAft>
                <a:spcPts val="200"/>
              </a:spcAft>
              <a:buClr>
                <a:srgbClr val="9E3611"/>
              </a:buClr>
            </a:pPr>
            <a:r>
              <a:rPr lang="en-GB" sz="3600" dirty="0">
                <a:ea typeface="+mn-lt"/>
                <a:cs typeface="+mn-lt"/>
              </a:rPr>
              <a:t>2. Test statistic</a:t>
            </a:r>
            <a:endParaRPr lang="en-GB" sz="3200" dirty="0"/>
          </a:p>
          <a:p>
            <a:pPr marL="457200" indent="-457200">
              <a:spcAft>
                <a:spcPts val="200"/>
              </a:spcAft>
              <a:buClr>
                <a:srgbClr val="9E3611"/>
              </a:buClr>
              <a:buFont typeface="Arial" panose="020B0604020202020204" pitchFamily="34" charset="0"/>
              <a:buChar char="•"/>
            </a:pPr>
            <a:r>
              <a:rPr lang="en-GB" sz="2800" dirty="0">
                <a:ea typeface="+mn-lt"/>
                <a:cs typeface="+mn-lt"/>
              </a:rPr>
              <a:t>μ=170, σ = 40</a:t>
            </a:r>
          </a:p>
          <a:p>
            <a:pPr marL="457200" indent="-457200">
              <a:spcAft>
                <a:spcPts val="200"/>
              </a:spcAft>
              <a:buClr>
                <a:srgbClr val="9E3611"/>
              </a:buClr>
              <a:buFont typeface="Arial" panose="020B0604020202020204" pitchFamily="34" charset="0"/>
              <a:buChar char="•"/>
            </a:pPr>
            <a:r>
              <a:rPr lang="en-GB" sz="2800" dirty="0"/>
              <a:t>Imagine a sample size of </a:t>
            </a:r>
            <a:r>
              <a:rPr lang="en-GB" sz="2800" i="1" dirty="0"/>
              <a:t>n</a:t>
            </a:r>
            <a:r>
              <a:rPr lang="en-GB" sz="2800" dirty="0"/>
              <a:t>=64</a:t>
            </a:r>
          </a:p>
          <a:p>
            <a:pPr marL="457200" indent="-457200">
              <a:spcAft>
                <a:spcPts val="200"/>
              </a:spcAft>
              <a:buClr>
                <a:srgbClr val="9E3611"/>
              </a:buClr>
              <a:buFont typeface="Arial" panose="020B0604020202020204" pitchFamily="34" charset="0"/>
              <a:buChar char="•"/>
            </a:pPr>
            <a:endParaRPr lang="en-GB" sz="2800" dirty="0">
              <a:ea typeface="+mn-lt"/>
              <a:cs typeface="+mn-lt"/>
            </a:endParaRPr>
          </a:p>
          <a:p>
            <a:pPr marL="457200" indent="-457200">
              <a:spcAft>
                <a:spcPts val="200"/>
              </a:spcAft>
              <a:buClr>
                <a:srgbClr val="9E3611"/>
              </a:buClr>
              <a:buFont typeface="Arial" panose="020B0604020202020204" pitchFamily="34" charset="0"/>
              <a:buChar char="•"/>
            </a:pPr>
            <a:endParaRPr lang="en-GB" sz="2800" dirty="0">
              <a:ea typeface="+mn-lt"/>
              <a:cs typeface="+mn-lt"/>
            </a:endParaRPr>
          </a:p>
          <a:p>
            <a:pPr marL="457200" indent="-457200">
              <a:spcAft>
                <a:spcPts val="200"/>
              </a:spcAft>
              <a:buClr>
                <a:srgbClr val="9E3611"/>
              </a:buClr>
              <a:buFont typeface="Arial" panose="020B0604020202020204" pitchFamily="34" charset="0"/>
              <a:buChar char="•"/>
            </a:pPr>
            <a:r>
              <a:rPr lang="en-GB" sz="2800" dirty="0">
                <a:ea typeface="+mn-lt"/>
                <a:cs typeface="+mn-lt"/>
              </a:rPr>
              <a:t>And a sample mean of 173</a:t>
            </a:r>
            <a:endParaRPr lang="en-GB" dirty="0"/>
          </a:p>
          <a:p>
            <a:pPr marL="571500" indent="-571500">
              <a:spcAft>
                <a:spcPts val="200"/>
              </a:spcAft>
              <a:buClr>
                <a:srgbClr val="9E3611"/>
              </a:buClr>
              <a:buFont typeface="Arial" panose="020B0604020202020204" pitchFamily="34" charset="0"/>
              <a:buChar char="•"/>
            </a:pPr>
            <a:endParaRPr lang="en-GB" sz="3600" dirty="0"/>
          </a:p>
          <a:p>
            <a:pPr>
              <a:spcAft>
                <a:spcPts val="200"/>
              </a:spcAft>
              <a:buClr>
                <a:srgbClr val="9E3611"/>
              </a:buClr>
            </a:pPr>
            <a:endParaRPr lang="en-GB" sz="3600" dirty="0"/>
          </a:p>
          <a:p>
            <a:pPr>
              <a:spcAft>
                <a:spcPts val="200"/>
              </a:spcAft>
              <a:buClr>
                <a:srgbClr val="9E3611"/>
              </a:buClr>
            </a:pPr>
            <a:endParaRPr lang="en-GB" sz="3600" dirty="0"/>
          </a:p>
          <a:p>
            <a:pPr>
              <a:buClr>
                <a:srgbClr val="9E3611"/>
              </a:buClr>
            </a:pPr>
            <a:endParaRPr lang="en-GB" sz="3200" dirty="0"/>
          </a:p>
          <a:p>
            <a:pPr>
              <a:buClr>
                <a:srgbClr val="9E3611"/>
              </a:buClr>
            </a:pPr>
            <a:endParaRPr lang="en-GB" sz="3200" dirty="0"/>
          </a:p>
          <a:p>
            <a:pPr>
              <a:buClr>
                <a:srgbClr val="9E3611"/>
              </a:buClr>
            </a:pPr>
            <a:endParaRPr lang="en-GB" sz="3200" dirty="0"/>
          </a:p>
          <a:p>
            <a:pPr>
              <a:buClr>
                <a:srgbClr val="9E3611"/>
              </a:buClr>
            </a:pPr>
            <a:endParaRPr lang="en-GB" sz="3200" dirty="0"/>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pic>
        <p:nvPicPr>
          <p:cNvPr id="5" name="Picture 5" descr="Text&#10;&#10;Description automatically generated">
            <a:extLst>
              <a:ext uri="{FF2B5EF4-FFF2-40B4-BE49-F238E27FC236}">
                <a16:creationId xmlns:a16="http://schemas.microsoft.com/office/drawing/2014/main" id="{4D8B9396-CE02-4258-8F8F-B83344FD183F}"/>
              </a:ext>
            </a:extLst>
          </p:cNvPr>
          <p:cNvPicPr>
            <a:picLocks noChangeAspect="1"/>
          </p:cNvPicPr>
          <p:nvPr/>
        </p:nvPicPr>
        <p:blipFill>
          <a:blip r:embed="rId3"/>
          <a:stretch>
            <a:fillRect/>
          </a:stretch>
        </p:blipFill>
        <p:spPr>
          <a:xfrm>
            <a:off x="2746898" y="3063266"/>
            <a:ext cx="2743200" cy="905470"/>
          </a:xfrm>
          <a:prstGeom prst="rect">
            <a:avLst/>
          </a:prstGeom>
        </p:spPr>
      </p:pic>
      <p:pic>
        <p:nvPicPr>
          <p:cNvPr id="6" name="Picture 7" descr="Text&#10;&#10;Description automatically generated">
            <a:extLst>
              <a:ext uri="{FF2B5EF4-FFF2-40B4-BE49-F238E27FC236}">
                <a16:creationId xmlns:a16="http://schemas.microsoft.com/office/drawing/2014/main" id="{94B78C2E-5759-40E7-B303-B9C32D336246}"/>
              </a:ext>
            </a:extLst>
          </p:cNvPr>
          <p:cNvPicPr>
            <a:picLocks noChangeAspect="1"/>
          </p:cNvPicPr>
          <p:nvPr/>
        </p:nvPicPr>
        <p:blipFill>
          <a:blip r:embed="rId4"/>
          <a:stretch>
            <a:fillRect/>
          </a:stretch>
        </p:blipFill>
        <p:spPr>
          <a:xfrm>
            <a:off x="2217377" y="4809783"/>
            <a:ext cx="4429957" cy="971636"/>
          </a:xfrm>
          <a:prstGeom prst="rect">
            <a:avLst/>
          </a:prstGeom>
        </p:spPr>
      </p:pic>
    </p:spTree>
    <p:extLst>
      <p:ext uri="{BB962C8B-B14F-4D97-AF65-F5344CB8AC3E}">
        <p14:creationId xmlns:p14="http://schemas.microsoft.com/office/powerpoint/2010/main" val="2127993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pPr rtl="0">
              <a:defRPr/>
            </a:pPr>
            <a:r>
              <a:rPr lang="en-GB" sz="4000" dirty="0">
                <a:latin typeface="Rockwell Condensed"/>
                <a:ea typeface="+mj-lt"/>
                <a:cs typeface="+mj-lt"/>
              </a:rPr>
              <a:t>Let's try an example</a:t>
            </a:r>
            <a:endParaRPr lang="en-US">
              <a:latin typeface="Rockwell Condensed"/>
              <a:ea typeface="+mj-lt"/>
              <a:cs typeface="+mj-lt"/>
            </a:endParaRPr>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a:xfrm>
            <a:off x="522287" y="1562399"/>
            <a:ext cx="10652114" cy="4368843"/>
          </a:xfrm>
        </p:spPr>
        <p:txBody>
          <a:bodyPr vert="horz" lIns="91440" tIns="45720" rIns="91440" bIns="45720" rtlCol="0" anchor="t">
            <a:normAutofit/>
          </a:bodyPr>
          <a:lstStyle/>
          <a:p>
            <a:pPr>
              <a:spcAft>
                <a:spcPts val="200"/>
              </a:spcAft>
              <a:buClr>
                <a:srgbClr val="9E3611"/>
              </a:buClr>
            </a:pPr>
            <a:r>
              <a:rPr lang="en-GB" sz="3600" dirty="0">
                <a:ea typeface="+mn-lt"/>
                <a:cs typeface="+mn-lt"/>
              </a:rPr>
              <a:t>2. Test statistic</a:t>
            </a:r>
            <a:endParaRPr lang="en-GB" sz="3200" dirty="0"/>
          </a:p>
          <a:p>
            <a:pPr marL="457200" indent="-457200">
              <a:spcAft>
                <a:spcPts val="200"/>
              </a:spcAft>
              <a:buClr>
                <a:srgbClr val="9E3611"/>
              </a:buClr>
              <a:buFont typeface="Arial" panose="020B0604020202020204" pitchFamily="34" charset="0"/>
              <a:buChar char="•"/>
            </a:pPr>
            <a:r>
              <a:rPr lang="en-GB" sz="2800" dirty="0">
                <a:ea typeface="+mn-lt"/>
                <a:cs typeface="+mn-lt"/>
              </a:rPr>
              <a:t>μ=170, σ = 40</a:t>
            </a:r>
          </a:p>
          <a:p>
            <a:pPr marL="457200" indent="-457200">
              <a:spcAft>
                <a:spcPts val="200"/>
              </a:spcAft>
              <a:buClr>
                <a:srgbClr val="9E3611"/>
              </a:buClr>
              <a:buFont typeface="Arial" panose="020B0604020202020204" pitchFamily="34" charset="0"/>
              <a:buChar char="•"/>
            </a:pPr>
            <a:r>
              <a:rPr lang="en-GB" sz="2800" dirty="0"/>
              <a:t>Imagine a sample size of </a:t>
            </a:r>
            <a:r>
              <a:rPr lang="en-GB" sz="2800" i="1" dirty="0"/>
              <a:t>n</a:t>
            </a:r>
            <a:r>
              <a:rPr lang="en-GB" sz="2800" dirty="0"/>
              <a:t>=64</a:t>
            </a:r>
          </a:p>
          <a:p>
            <a:pPr marL="457200" indent="-457200">
              <a:spcAft>
                <a:spcPts val="200"/>
              </a:spcAft>
              <a:buClr>
                <a:srgbClr val="9E3611"/>
              </a:buClr>
              <a:buFont typeface="Arial" panose="020B0604020202020204" pitchFamily="34" charset="0"/>
              <a:buChar char="•"/>
            </a:pPr>
            <a:endParaRPr lang="en-GB" sz="2800" dirty="0">
              <a:ea typeface="+mn-lt"/>
              <a:cs typeface="+mn-lt"/>
            </a:endParaRPr>
          </a:p>
          <a:p>
            <a:pPr marL="457200" indent="-457200">
              <a:spcAft>
                <a:spcPts val="200"/>
              </a:spcAft>
              <a:buClr>
                <a:srgbClr val="9E3611"/>
              </a:buClr>
              <a:buFont typeface="Arial" panose="020B0604020202020204" pitchFamily="34" charset="0"/>
              <a:buChar char="•"/>
            </a:pPr>
            <a:endParaRPr lang="en-GB" sz="2800" dirty="0">
              <a:ea typeface="+mn-lt"/>
              <a:cs typeface="+mn-lt"/>
            </a:endParaRPr>
          </a:p>
          <a:p>
            <a:pPr marL="457200" indent="-457200">
              <a:spcAft>
                <a:spcPts val="200"/>
              </a:spcAft>
              <a:buClr>
                <a:srgbClr val="9E3611"/>
              </a:buClr>
              <a:buFont typeface="Arial" panose="020B0604020202020204" pitchFamily="34" charset="0"/>
              <a:buChar char="•"/>
            </a:pPr>
            <a:r>
              <a:rPr lang="en-GB" sz="2800" dirty="0">
                <a:ea typeface="+mn-lt"/>
                <a:cs typeface="+mn-lt"/>
              </a:rPr>
              <a:t>Now, what if the sample mean was 185?</a:t>
            </a:r>
            <a:endParaRPr lang="en-GB" dirty="0"/>
          </a:p>
          <a:p>
            <a:pPr>
              <a:spcAft>
                <a:spcPts val="200"/>
              </a:spcAft>
              <a:buClr>
                <a:srgbClr val="9E3611"/>
              </a:buClr>
            </a:pPr>
            <a:endParaRPr lang="en-GB" sz="3600" dirty="0"/>
          </a:p>
          <a:p>
            <a:pPr>
              <a:spcAft>
                <a:spcPts val="200"/>
              </a:spcAft>
              <a:buClr>
                <a:srgbClr val="9E3611"/>
              </a:buClr>
            </a:pPr>
            <a:endParaRPr lang="en-GB" sz="3600" dirty="0"/>
          </a:p>
          <a:p>
            <a:pPr>
              <a:spcAft>
                <a:spcPts val="200"/>
              </a:spcAft>
              <a:buClr>
                <a:srgbClr val="9E3611"/>
              </a:buClr>
            </a:pPr>
            <a:endParaRPr lang="en-GB" sz="3600" dirty="0"/>
          </a:p>
          <a:p>
            <a:pPr>
              <a:buClr>
                <a:srgbClr val="9E3611"/>
              </a:buClr>
            </a:pPr>
            <a:endParaRPr lang="en-GB" sz="3200" dirty="0"/>
          </a:p>
          <a:p>
            <a:pPr>
              <a:buClr>
                <a:srgbClr val="9E3611"/>
              </a:buClr>
            </a:pPr>
            <a:endParaRPr lang="en-GB" sz="3200" dirty="0"/>
          </a:p>
          <a:p>
            <a:pPr>
              <a:buClr>
                <a:srgbClr val="9E3611"/>
              </a:buClr>
            </a:pPr>
            <a:endParaRPr lang="en-GB" sz="3200" dirty="0"/>
          </a:p>
          <a:p>
            <a:pPr>
              <a:buClr>
                <a:srgbClr val="9E3611"/>
              </a:buClr>
            </a:pPr>
            <a:endParaRPr lang="en-GB" sz="3200" dirty="0"/>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pic>
        <p:nvPicPr>
          <p:cNvPr id="5" name="Picture 5" descr="Text&#10;&#10;Description automatically generated">
            <a:extLst>
              <a:ext uri="{FF2B5EF4-FFF2-40B4-BE49-F238E27FC236}">
                <a16:creationId xmlns:a16="http://schemas.microsoft.com/office/drawing/2014/main" id="{4D8B9396-CE02-4258-8F8F-B83344FD183F}"/>
              </a:ext>
            </a:extLst>
          </p:cNvPr>
          <p:cNvPicPr>
            <a:picLocks noChangeAspect="1"/>
          </p:cNvPicPr>
          <p:nvPr/>
        </p:nvPicPr>
        <p:blipFill>
          <a:blip r:embed="rId3"/>
          <a:stretch>
            <a:fillRect/>
          </a:stretch>
        </p:blipFill>
        <p:spPr>
          <a:xfrm>
            <a:off x="2453935" y="3089872"/>
            <a:ext cx="2743200" cy="905470"/>
          </a:xfrm>
          <a:prstGeom prst="rect">
            <a:avLst/>
          </a:prstGeom>
        </p:spPr>
      </p:pic>
    </p:spTree>
    <p:extLst>
      <p:ext uri="{BB962C8B-B14F-4D97-AF65-F5344CB8AC3E}">
        <p14:creationId xmlns:p14="http://schemas.microsoft.com/office/powerpoint/2010/main" val="4132383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pPr rtl="0">
              <a:defRPr/>
            </a:pPr>
            <a:r>
              <a:rPr lang="en-GB" sz="4000" dirty="0">
                <a:latin typeface="Rockwell Condensed"/>
                <a:ea typeface="+mj-lt"/>
                <a:cs typeface="+mj-lt"/>
              </a:rPr>
              <a:t>Let's try an example</a:t>
            </a:r>
            <a:endParaRPr lang="en-US">
              <a:latin typeface="Rockwell Condensed"/>
              <a:ea typeface="+mj-lt"/>
              <a:cs typeface="+mj-lt"/>
            </a:endParaRPr>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a:spcAft>
                <a:spcPts val="200"/>
              </a:spcAft>
              <a:buClr>
                <a:srgbClr val="9E3611"/>
              </a:buClr>
            </a:pPr>
            <a:r>
              <a:rPr lang="en-GB" sz="3600" dirty="0">
                <a:ea typeface="+mn-lt"/>
                <a:cs typeface="+mn-lt"/>
              </a:rPr>
              <a:t>2. Test statistic</a:t>
            </a:r>
            <a:endParaRPr lang="en-GB" sz="3200" dirty="0"/>
          </a:p>
          <a:p>
            <a:pPr marL="457200" indent="-457200">
              <a:spcAft>
                <a:spcPts val="200"/>
              </a:spcAft>
              <a:buClr>
                <a:srgbClr val="9E3611"/>
              </a:buClr>
              <a:buFont typeface="Arial" panose="020B0604020202020204" pitchFamily="34" charset="0"/>
              <a:buChar char="•"/>
            </a:pPr>
            <a:r>
              <a:rPr lang="en-GB" sz="2800" dirty="0">
                <a:ea typeface="+mn-lt"/>
                <a:cs typeface="+mn-lt"/>
              </a:rPr>
              <a:t>μ=170, σ = 40</a:t>
            </a:r>
          </a:p>
          <a:p>
            <a:pPr marL="457200" indent="-457200">
              <a:spcAft>
                <a:spcPts val="200"/>
              </a:spcAft>
              <a:buClr>
                <a:srgbClr val="9E3611"/>
              </a:buClr>
              <a:buFont typeface="Arial" panose="020B0604020202020204" pitchFamily="34" charset="0"/>
              <a:buChar char="•"/>
            </a:pPr>
            <a:r>
              <a:rPr lang="en-GB" sz="2800" dirty="0"/>
              <a:t>Imagine a sample size of </a:t>
            </a:r>
            <a:r>
              <a:rPr lang="en-GB" sz="2800" i="1" dirty="0"/>
              <a:t>n</a:t>
            </a:r>
            <a:r>
              <a:rPr lang="en-GB" sz="2800" dirty="0"/>
              <a:t>=64</a:t>
            </a:r>
          </a:p>
          <a:p>
            <a:pPr marL="457200" indent="-457200">
              <a:spcAft>
                <a:spcPts val="200"/>
              </a:spcAft>
              <a:buClr>
                <a:srgbClr val="9E3611"/>
              </a:buClr>
              <a:buFont typeface="Arial" panose="020B0604020202020204" pitchFamily="34" charset="0"/>
              <a:buChar char="•"/>
            </a:pPr>
            <a:endParaRPr lang="en-GB" sz="2800" dirty="0">
              <a:ea typeface="+mn-lt"/>
              <a:cs typeface="+mn-lt"/>
            </a:endParaRPr>
          </a:p>
          <a:p>
            <a:pPr marL="457200" indent="-457200">
              <a:spcAft>
                <a:spcPts val="200"/>
              </a:spcAft>
              <a:buClr>
                <a:srgbClr val="9E3611"/>
              </a:buClr>
              <a:buFont typeface="Arial" panose="020B0604020202020204" pitchFamily="34" charset="0"/>
              <a:buChar char="•"/>
            </a:pPr>
            <a:endParaRPr lang="en-GB" sz="2800" dirty="0">
              <a:ea typeface="+mn-lt"/>
              <a:cs typeface="+mn-lt"/>
            </a:endParaRPr>
          </a:p>
          <a:p>
            <a:pPr marL="457200" indent="-457200">
              <a:spcAft>
                <a:spcPts val="200"/>
              </a:spcAft>
              <a:buClr>
                <a:srgbClr val="9E3611"/>
              </a:buClr>
              <a:buFont typeface="Arial" panose="020B0604020202020204" pitchFamily="34" charset="0"/>
              <a:buChar char="•"/>
            </a:pPr>
            <a:r>
              <a:rPr lang="en-GB" sz="2800" dirty="0">
                <a:ea typeface="+mn-lt"/>
                <a:cs typeface="+mn-lt"/>
              </a:rPr>
              <a:t>Now, what if the sample mean was 185?</a:t>
            </a:r>
            <a:endParaRPr lang="en-GB" dirty="0"/>
          </a:p>
          <a:p>
            <a:pPr marL="571500" indent="-571500">
              <a:spcAft>
                <a:spcPts val="200"/>
              </a:spcAft>
              <a:buClr>
                <a:srgbClr val="9E3611"/>
              </a:buClr>
              <a:buFont typeface="Arial" panose="020B0604020202020204" pitchFamily="34" charset="0"/>
              <a:buChar char="•"/>
            </a:pPr>
            <a:endParaRPr lang="en-GB" sz="3600" dirty="0"/>
          </a:p>
          <a:p>
            <a:pPr marL="571500" indent="-571500">
              <a:spcAft>
                <a:spcPts val="200"/>
              </a:spcAft>
              <a:buClr>
                <a:srgbClr val="9E3611"/>
              </a:buClr>
              <a:buFont typeface="Arial" panose="020B0604020202020204" pitchFamily="34" charset="0"/>
              <a:buChar char="•"/>
            </a:pPr>
            <a:endParaRPr lang="en-GB" sz="3600" dirty="0"/>
          </a:p>
          <a:p>
            <a:pPr>
              <a:spcAft>
                <a:spcPts val="200"/>
              </a:spcAft>
              <a:buClr>
                <a:srgbClr val="9E3611"/>
              </a:buClr>
            </a:pPr>
            <a:endParaRPr lang="en-GB" sz="3600" dirty="0"/>
          </a:p>
          <a:p>
            <a:pPr>
              <a:buClr>
                <a:srgbClr val="9E3611"/>
              </a:buClr>
            </a:pPr>
            <a:endParaRPr lang="en-GB" sz="3200" dirty="0"/>
          </a:p>
          <a:p>
            <a:pPr>
              <a:buClr>
                <a:srgbClr val="9E3611"/>
              </a:buClr>
            </a:pPr>
            <a:endParaRPr lang="en-GB" sz="3200" dirty="0"/>
          </a:p>
          <a:p>
            <a:pPr>
              <a:buClr>
                <a:srgbClr val="9E3611"/>
              </a:buClr>
            </a:pPr>
            <a:endParaRPr lang="en-GB" sz="3200" dirty="0"/>
          </a:p>
          <a:p>
            <a:pPr>
              <a:buClr>
                <a:srgbClr val="9E3611"/>
              </a:buClr>
            </a:pPr>
            <a:endParaRPr lang="en-GB" sz="3200" dirty="0"/>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pic>
        <p:nvPicPr>
          <p:cNvPr id="5" name="Picture 5" descr="Text&#10;&#10;Description automatically generated">
            <a:extLst>
              <a:ext uri="{FF2B5EF4-FFF2-40B4-BE49-F238E27FC236}">
                <a16:creationId xmlns:a16="http://schemas.microsoft.com/office/drawing/2014/main" id="{4D8B9396-CE02-4258-8F8F-B83344FD183F}"/>
              </a:ext>
            </a:extLst>
          </p:cNvPr>
          <p:cNvPicPr>
            <a:picLocks noChangeAspect="1"/>
          </p:cNvPicPr>
          <p:nvPr/>
        </p:nvPicPr>
        <p:blipFill>
          <a:blip r:embed="rId3"/>
          <a:stretch>
            <a:fillRect/>
          </a:stretch>
        </p:blipFill>
        <p:spPr>
          <a:xfrm>
            <a:off x="2041194" y="3152948"/>
            <a:ext cx="2743200" cy="905470"/>
          </a:xfrm>
          <a:prstGeom prst="rect">
            <a:avLst/>
          </a:prstGeom>
        </p:spPr>
      </p:pic>
      <p:pic>
        <p:nvPicPr>
          <p:cNvPr id="3" name="Picture 3" descr="Text&#10;&#10;Description automatically generated">
            <a:extLst>
              <a:ext uri="{FF2B5EF4-FFF2-40B4-BE49-F238E27FC236}">
                <a16:creationId xmlns:a16="http://schemas.microsoft.com/office/drawing/2014/main" id="{5312618E-6D57-404A-B618-E8634E6CF7DE}"/>
              </a:ext>
            </a:extLst>
          </p:cNvPr>
          <p:cNvPicPr>
            <a:picLocks noChangeAspect="1"/>
          </p:cNvPicPr>
          <p:nvPr/>
        </p:nvPicPr>
        <p:blipFill>
          <a:blip r:embed="rId4"/>
          <a:stretch>
            <a:fillRect/>
          </a:stretch>
        </p:blipFill>
        <p:spPr>
          <a:xfrm>
            <a:off x="1512903" y="4814289"/>
            <a:ext cx="4984810" cy="1104801"/>
          </a:xfrm>
          <a:prstGeom prst="rect">
            <a:avLst/>
          </a:prstGeom>
        </p:spPr>
      </p:pic>
    </p:spTree>
    <p:extLst>
      <p:ext uri="{BB962C8B-B14F-4D97-AF65-F5344CB8AC3E}">
        <p14:creationId xmlns:p14="http://schemas.microsoft.com/office/powerpoint/2010/main" val="370624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pPr rtl="0">
              <a:defRPr/>
            </a:pPr>
            <a:r>
              <a:rPr lang="en-GB" sz="4000" dirty="0">
                <a:latin typeface="Rockwell Condensed"/>
                <a:ea typeface="+mj-lt"/>
                <a:cs typeface="+mj-lt"/>
              </a:rPr>
              <a:t>Let's try an example</a:t>
            </a:r>
            <a:endParaRPr lang="en-US">
              <a:latin typeface="Rockwell Condensed"/>
              <a:ea typeface="+mj-lt"/>
              <a:cs typeface="+mj-lt"/>
            </a:endParaRPr>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a:spcAft>
                <a:spcPts val="200"/>
              </a:spcAft>
              <a:buClr>
                <a:srgbClr val="9E3611"/>
              </a:buClr>
            </a:pPr>
            <a:r>
              <a:rPr lang="en-GB" sz="3600" dirty="0">
                <a:ea typeface="+mn-lt"/>
                <a:cs typeface="+mn-lt"/>
              </a:rPr>
              <a:t>2. Test statistic</a:t>
            </a:r>
            <a:endParaRPr lang="en-GB" sz="3200" dirty="0"/>
          </a:p>
          <a:p>
            <a:pPr>
              <a:spcAft>
                <a:spcPts val="200"/>
              </a:spcAft>
              <a:buClr>
                <a:srgbClr val="9E3611"/>
              </a:buClr>
            </a:pPr>
            <a:r>
              <a:rPr lang="en-GB" sz="2800" dirty="0">
                <a:ea typeface="+mn-lt"/>
                <a:cs typeface="+mn-lt"/>
              </a:rPr>
              <a:t>Now what? …. step 3!</a:t>
            </a:r>
            <a:endParaRPr lang="en-GB" sz="2800" dirty="0"/>
          </a:p>
          <a:p>
            <a:pPr>
              <a:spcAft>
                <a:spcPts val="200"/>
              </a:spcAft>
              <a:buClr>
                <a:srgbClr val="9E3611"/>
              </a:buClr>
            </a:pPr>
            <a:endParaRPr lang="en-GB" sz="2800" dirty="0">
              <a:ea typeface="+mn-lt"/>
              <a:cs typeface="+mn-lt"/>
            </a:endParaRPr>
          </a:p>
          <a:p>
            <a:pPr>
              <a:spcAft>
                <a:spcPts val="200"/>
              </a:spcAft>
              <a:buClr>
                <a:srgbClr val="9E3611"/>
              </a:buClr>
            </a:pPr>
            <a:endParaRPr lang="en-GB" sz="2800" dirty="0">
              <a:ea typeface="+mn-lt"/>
              <a:cs typeface="+mn-lt"/>
            </a:endParaRPr>
          </a:p>
          <a:p>
            <a:pPr>
              <a:spcAft>
                <a:spcPts val="200"/>
              </a:spcAft>
              <a:buClr>
                <a:srgbClr val="9E3611"/>
              </a:buClr>
            </a:pPr>
            <a:endParaRPr lang="en-GB" sz="2800" dirty="0"/>
          </a:p>
          <a:p>
            <a:pPr>
              <a:spcAft>
                <a:spcPts val="200"/>
              </a:spcAft>
              <a:buClr>
                <a:srgbClr val="9E3611"/>
              </a:buClr>
            </a:pPr>
            <a:endParaRPr lang="en-GB" sz="3600" dirty="0"/>
          </a:p>
          <a:p>
            <a:pPr>
              <a:spcAft>
                <a:spcPts val="200"/>
              </a:spcAft>
              <a:buClr>
                <a:srgbClr val="9E3611"/>
              </a:buClr>
            </a:pPr>
            <a:endParaRPr lang="en-GB" sz="3600" dirty="0"/>
          </a:p>
          <a:p>
            <a:pPr>
              <a:spcAft>
                <a:spcPts val="200"/>
              </a:spcAft>
              <a:buClr>
                <a:srgbClr val="9E3611"/>
              </a:buClr>
            </a:pPr>
            <a:endParaRPr lang="en-GB" sz="3600" dirty="0"/>
          </a:p>
          <a:p>
            <a:pPr>
              <a:buClr>
                <a:srgbClr val="9E3611"/>
              </a:buClr>
            </a:pPr>
            <a:endParaRPr lang="en-GB" sz="3200" dirty="0"/>
          </a:p>
          <a:p>
            <a:pPr>
              <a:buClr>
                <a:srgbClr val="9E3611"/>
              </a:buClr>
            </a:pPr>
            <a:endParaRPr lang="en-GB" sz="3200" dirty="0"/>
          </a:p>
          <a:p>
            <a:pPr>
              <a:buClr>
                <a:srgbClr val="9E3611"/>
              </a:buClr>
            </a:pPr>
            <a:endParaRPr lang="en-GB" sz="3200" dirty="0"/>
          </a:p>
          <a:p>
            <a:pPr>
              <a:buClr>
                <a:srgbClr val="9E3611"/>
              </a:buClr>
            </a:pPr>
            <a:endParaRPr lang="en-GB" sz="3200" dirty="0"/>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spTree>
    <p:extLst>
      <p:ext uri="{BB962C8B-B14F-4D97-AF65-F5344CB8AC3E}">
        <p14:creationId xmlns:p14="http://schemas.microsoft.com/office/powerpoint/2010/main" val="1994345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pPr>
              <a:defRPr/>
            </a:pPr>
            <a:r>
              <a:rPr lang="en-GB" sz="4000" dirty="0">
                <a:ea typeface="+mj-lt"/>
                <a:cs typeface="+mj-lt"/>
              </a:rPr>
              <a:t>What is a hypothesis</a:t>
            </a:r>
            <a:endParaRPr lang="en-US" dirty="0"/>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a:lnSpc>
                <a:spcPct val="85000"/>
              </a:lnSpc>
              <a:buClr>
                <a:srgbClr val="9E3611"/>
              </a:buClr>
            </a:pPr>
            <a:r>
              <a:rPr lang="en-GB" sz="3200" dirty="0"/>
              <a:t>A hypothesis is an assumption about a population parameter.</a:t>
            </a:r>
          </a:p>
          <a:p>
            <a:pPr>
              <a:lnSpc>
                <a:spcPct val="85000"/>
              </a:lnSpc>
              <a:buClr>
                <a:srgbClr val="9E3611"/>
              </a:buClr>
            </a:pPr>
            <a:r>
              <a:rPr lang="en-GB" sz="3200" dirty="0"/>
              <a:t>Example:</a:t>
            </a:r>
          </a:p>
          <a:p>
            <a:pPr lvl="1">
              <a:lnSpc>
                <a:spcPct val="85000"/>
              </a:lnSpc>
              <a:buClr>
                <a:srgbClr val="9E3611"/>
              </a:buClr>
            </a:pPr>
            <a:r>
              <a:rPr lang="en-GB" sz="3000" dirty="0"/>
              <a:t>Population: Students on CT4031</a:t>
            </a:r>
          </a:p>
          <a:p>
            <a:pPr lvl="1">
              <a:lnSpc>
                <a:spcPct val="85000"/>
              </a:lnSpc>
              <a:buClr>
                <a:srgbClr val="9E3611"/>
              </a:buClr>
            </a:pPr>
            <a:r>
              <a:rPr lang="en-GB" sz="3000" dirty="0"/>
              <a:t>Parameter: Assignment Mean</a:t>
            </a:r>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spTree>
    <p:extLst>
      <p:ext uri="{BB962C8B-B14F-4D97-AF65-F5344CB8AC3E}">
        <p14:creationId xmlns:p14="http://schemas.microsoft.com/office/powerpoint/2010/main" val="3385630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pPr rtl="0">
              <a:defRPr/>
            </a:pPr>
            <a:r>
              <a:rPr lang="en-GB" sz="4000" dirty="0">
                <a:latin typeface="Rockwell Condensed"/>
                <a:ea typeface="+mj-lt"/>
                <a:cs typeface="+mj-lt"/>
              </a:rPr>
              <a:t>Let's try an example</a:t>
            </a:r>
            <a:endParaRPr lang="en-US">
              <a:latin typeface="Rockwell Condensed"/>
              <a:ea typeface="+mj-lt"/>
              <a:cs typeface="+mj-lt"/>
            </a:endParaRPr>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marL="274320" lvl="1" indent="0">
              <a:buClr>
                <a:srgbClr val="9E3611"/>
              </a:buClr>
            </a:pPr>
            <a:r>
              <a:rPr lang="en-GB" sz="3600" dirty="0">
                <a:ea typeface="+mn-lt"/>
                <a:cs typeface="+mn-lt"/>
              </a:rPr>
              <a:t>3. P-value and interpretation</a:t>
            </a:r>
            <a:endParaRPr lang="en-US" dirty="0"/>
          </a:p>
          <a:p>
            <a:pPr marL="788670" lvl="1" indent="-514350"/>
            <a:r>
              <a:rPr lang="en-GB" sz="3600" dirty="0"/>
              <a:t>This starts with a sampling distribution</a:t>
            </a:r>
          </a:p>
          <a:p>
            <a:pPr>
              <a:spcAft>
                <a:spcPts val="200"/>
              </a:spcAft>
            </a:pPr>
            <a:endParaRPr lang="en-GB" sz="3600" dirty="0"/>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pic>
        <p:nvPicPr>
          <p:cNvPr id="3" name="Picture 3" descr="Diagram, histogram&#10;&#10;Description automatically generated">
            <a:extLst>
              <a:ext uri="{FF2B5EF4-FFF2-40B4-BE49-F238E27FC236}">
                <a16:creationId xmlns:a16="http://schemas.microsoft.com/office/drawing/2014/main" id="{A5D55EED-E193-4F9E-B4F8-5861E3E0B792}"/>
              </a:ext>
            </a:extLst>
          </p:cNvPr>
          <p:cNvPicPr>
            <a:picLocks noChangeAspect="1"/>
          </p:cNvPicPr>
          <p:nvPr/>
        </p:nvPicPr>
        <p:blipFill>
          <a:blip r:embed="rId3"/>
          <a:stretch>
            <a:fillRect/>
          </a:stretch>
        </p:blipFill>
        <p:spPr>
          <a:xfrm>
            <a:off x="2756695" y="2973549"/>
            <a:ext cx="6183297" cy="3087869"/>
          </a:xfrm>
          <a:prstGeom prst="rect">
            <a:avLst/>
          </a:prstGeom>
        </p:spPr>
      </p:pic>
    </p:spTree>
    <p:extLst>
      <p:ext uri="{BB962C8B-B14F-4D97-AF65-F5344CB8AC3E}">
        <p14:creationId xmlns:p14="http://schemas.microsoft.com/office/powerpoint/2010/main" val="1296986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pPr rtl="0">
              <a:defRPr/>
            </a:pPr>
            <a:r>
              <a:rPr lang="en-GB" sz="4000" dirty="0">
                <a:latin typeface="Rockwell Condensed"/>
                <a:ea typeface="+mj-lt"/>
                <a:cs typeface="+mj-lt"/>
              </a:rPr>
              <a:t>Let's try an example</a:t>
            </a:r>
            <a:endParaRPr lang="en-US">
              <a:latin typeface="Rockwell Condensed"/>
              <a:ea typeface="+mj-lt"/>
              <a:cs typeface="+mj-lt"/>
            </a:endParaRPr>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marL="274320" lvl="1" indent="0">
              <a:buClr>
                <a:srgbClr val="9E3611"/>
              </a:buClr>
              <a:buNone/>
            </a:pPr>
            <a:r>
              <a:rPr lang="en-GB" sz="3600" dirty="0">
                <a:ea typeface="+mn-lt"/>
                <a:cs typeface="+mn-lt"/>
              </a:rPr>
              <a:t>3. P-value and interpretation</a:t>
            </a:r>
            <a:endParaRPr lang="en-US" dirty="0"/>
          </a:p>
          <a:p>
            <a:pPr marL="875520" lvl="2" indent="-457200"/>
            <a:r>
              <a:rPr lang="en-GB" sz="2700" dirty="0"/>
              <a:t>Then... the P-value and interpretation</a:t>
            </a:r>
          </a:p>
          <a:p>
            <a:pPr>
              <a:spcAft>
                <a:spcPts val="200"/>
              </a:spcAft>
            </a:pPr>
            <a:endParaRPr lang="en-GB" sz="3600" dirty="0"/>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pic>
        <p:nvPicPr>
          <p:cNvPr id="4" name="Picture 4" descr="Diagram&#10;&#10;Description automatically generated">
            <a:extLst>
              <a:ext uri="{FF2B5EF4-FFF2-40B4-BE49-F238E27FC236}">
                <a16:creationId xmlns:a16="http://schemas.microsoft.com/office/drawing/2014/main" id="{EE802B2A-E4F5-4E69-A3A0-17DD1DE075A1}"/>
              </a:ext>
            </a:extLst>
          </p:cNvPr>
          <p:cNvPicPr>
            <a:picLocks noChangeAspect="1"/>
          </p:cNvPicPr>
          <p:nvPr/>
        </p:nvPicPr>
        <p:blipFill rotWithShape="1">
          <a:blip r:embed="rId3"/>
          <a:srcRect l="7986" t="-2974" r="21007" b="-2602"/>
          <a:stretch/>
        </p:blipFill>
        <p:spPr>
          <a:xfrm>
            <a:off x="3385803" y="2669990"/>
            <a:ext cx="5228308" cy="3630206"/>
          </a:xfrm>
          <a:prstGeom prst="rect">
            <a:avLst/>
          </a:prstGeom>
        </p:spPr>
      </p:pic>
      <p:pic>
        <p:nvPicPr>
          <p:cNvPr id="4098" name="Picture 2" descr="Psychology 230: Annotated Lecture Material and Supplementary Material">
            <a:extLst>
              <a:ext uri="{FF2B5EF4-FFF2-40B4-BE49-F238E27FC236}">
                <a16:creationId xmlns:a16="http://schemas.microsoft.com/office/drawing/2014/main" id="{95CEB70E-59AC-F359-995E-DB9CC082D6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7027" y="1761940"/>
            <a:ext cx="3530600" cy="181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718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pPr rtl="0">
              <a:defRPr/>
            </a:pPr>
            <a:r>
              <a:rPr lang="en-GB" sz="4000" dirty="0">
                <a:latin typeface="Rockwell Condensed"/>
                <a:ea typeface="+mj-lt"/>
                <a:cs typeface="+mj-lt"/>
              </a:rPr>
              <a:t>Let's try an example</a:t>
            </a:r>
            <a:endParaRPr lang="en-US">
              <a:latin typeface="Rockwell Condensed"/>
              <a:ea typeface="+mj-lt"/>
              <a:cs typeface="+mj-lt"/>
            </a:endParaRPr>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marL="274320" lvl="1" indent="0">
              <a:buClr>
                <a:srgbClr val="9E3611"/>
              </a:buClr>
              <a:buNone/>
            </a:pPr>
            <a:r>
              <a:rPr lang="en-GB" sz="3600" dirty="0">
                <a:ea typeface="+mn-lt"/>
                <a:cs typeface="+mn-lt"/>
              </a:rPr>
              <a:t>3. P-value and interpretation</a:t>
            </a:r>
            <a:endParaRPr lang="en-US" dirty="0"/>
          </a:p>
          <a:p>
            <a:pPr marL="932670" lvl="2" indent="-514350"/>
            <a:r>
              <a:rPr lang="en-GB" sz="2700" dirty="0"/>
              <a:t>Then... the P-value and interpretation</a:t>
            </a:r>
          </a:p>
          <a:p>
            <a:pPr>
              <a:spcAft>
                <a:spcPts val="200"/>
              </a:spcAft>
            </a:pPr>
            <a:endParaRPr lang="en-GB" sz="3600" dirty="0"/>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pic>
        <p:nvPicPr>
          <p:cNvPr id="3" name="Picture 4" descr="Diagram&#10;&#10;Description automatically generated">
            <a:extLst>
              <a:ext uri="{FF2B5EF4-FFF2-40B4-BE49-F238E27FC236}">
                <a16:creationId xmlns:a16="http://schemas.microsoft.com/office/drawing/2014/main" id="{3E54E757-94B3-4BA6-BED1-33E79108CF66}"/>
              </a:ext>
            </a:extLst>
          </p:cNvPr>
          <p:cNvPicPr>
            <a:picLocks noChangeAspect="1"/>
          </p:cNvPicPr>
          <p:nvPr/>
        </p:nvPicPr>
        <p:blipFill>
          <a:blip r:embed="rId3"/>
          <a:stretch>
            <a:fillRect/>
          </a:stretch>
        </p:blipFill>
        <p:spPr>
          <a:xfrm>
            <a:off x="2399560" y="2952266"/>
            <a:ext cx="7392879" cy="3334183"/>
          </a:xfrm>
          <a:prstGeom prst="rect">
            <a:avLst/>
          </a:prstGeom>
        </p:spPr>
      </p:pic>
    </p:spTree>
    <p:extLst>
      <p:ext uri="{BB962C8B-B14F-4D97-AF65-F5344CB8AC3E}">
        <p14:creationId xmlns:p14="http://schemas.microsoft.com/office/powerpoint/2010/main" val="4058990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pPr rtl="0">
              <a:defRPr/>
            </a:pPr>
            <a:r>
              <a:rPr lang="en-GB" sz="4000" dirty="0">
                <a:latin typeface="Rockwell Condensed"/>
                <a:ea typeface="+mj-lt"/>
                <a:cs typeface="+mj-lt"/>
              </a:rPr>
              <a:t>Let's try an example</a:t>
            </a:r>
            <a:endParaRPr lang="en-US">
              <a:latin typeface="Rockwell Condensed"/>
              <a:ea typeface="+mj-lt"/>
              <a:cs typeface="+mj-lt"/>
            </a:endParaRPr>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a:xfrm>
            <a:off x="522287" y="1562399"/>
            <a:ext cx="11506956" cy="4368843"/>
          </a:xfrm>
        </p:spPr>
        <p:txBody>
          <a:bodyPr vert="horz" lIns="91440" tIns="45720" rIns="91440" bIns="45720" rtlCol="0" anchor="t">
            <a:normAutofit/>
          </a:bodyPr>
          <a:lstStyle/>
          <a:p>
            <a:pPr marL="274320" lvl="1" indent="0">
              <a:buClr>
                <a:srgbClr val="9E3611"/>
              </a:buClr>
              <a:buNone/>
            </a:pPr>
            <a:r>
              <a:rPr lang="en-GB" sz="3600" dirty="0">
                <a:ea typeface="+mn-lt"/>
                <a:cs typeface="+mn-lt"/>
              </a:rPr>
              <a:t>3. P-value and interpretation</a:t>
            </a:r>
            <a:endParaRPr lang="en-US" dirty="0"/>
          </a:p>
          <a:p>
            <a:pPr marL="612000" lvl="1" indent="-457200">
              <a:buClr>
                <a:srgbClr val="9E3611"/>
              </a:buClr>
            </a:pPr>
            <a:r>
              <a:rPr lang="en-GB" sz="3200" dirty="0">
                <a:ea typeface="+mn-lt"/>
                <a:cs typeface="+mn-lt"/>
              </a:rPr>
              <a:t>P-value answer the question: What is the probability of the observed test statistic when H0 is true?  </a:t>
            </a:r>
          </a:p>
          <a:p>
            <a:pPr lvl="1">
              <a:buClr>
                <a:srgbClr val="9E3611"/>
              </a:buClr>
            </a:pPr>
            <a:r>
              <a:rPr lang="en-GB" sz="3200" dirty="0">
                <a:ea typeface="+mn-lt"/>
                <a:cs typeface="+mn-lt"/>
              </a:rPr>
              <a:t>  Smaller P-values provide stronger evidence against H0</a:t>
            </a:r>
          </a:p>
          <a:p>
            <a:pPr lvl="1">
              <a:buClr>
                <a:srgbClr val="9E3611"/>
              </a:buClr>
            </a:pPr>
            <a:r>
              <a:rPr lang="en-GB" sz="3200" dirty="0"/>
              <a:t>  What about a bigger P-value?</a:t>
            </a:r>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spTree>
    <p:extLst>
      <p:ext uri="{BB962C8B-B14F-4D97-AF65-F5344CB8AC3E}">
        <p14:creationId xmlns:p14="http://schemas.microsoft.com/office/powerpoint/2010/main" val="102712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pPr rtl="0">
              <a:defRPr/>
            </a:pPr>
            <a:r>
              <a:rPr lang="en-GB" sz="4000" dirty="0">
                <a:latin typeface="Rockwell Condensed"/>
                <a:ea typeface="+mj-lt"/>
                <a:cs typeface="+mj-lt"/>
              </a:rPr>
              <a:t>Let's try an example</a:t>
            </a:r>
            <a:endParaRPr lang="en-US">
              <a:latin typeface="Rockwell Condensed"/>
              <a:ea typeface="+mj-lt"/>
              <a:cs typeface="+mj-lt"/>
            </a:endParaRPr>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marL="274320" lvl="1" indent="0">
              <a:buClr>
                <a:srgbClr val="9E3611"/>
              </a:buClr>
              <a:buNone/>
            </a:pPr>
            <a:r>
              <a:rPr lang="en-GB" sz="3600" dirty="0">
                <a:ea typeface="+mn-lt"/>
                <a:cs typeface="+mn-lt"/>
              </a:rPr>
              <a:t>3. P-value and interpretation</a:t>
            </a:r>
            <a:endParaRPr lang="en-US" dirty="0"/>
          </a:p>
          <a:p>
            <a:pPr marL="274320"/>
            <a:endParaRPr lang="en-GB" sz="3200" dirty="0"/>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pic>
        <p:nvPicPr>
          <p:cNvPr id="3" name="Picture 3" descr="Text&#10;&#10;Description automatically generated">
            <a:extLst>
              <a:ext uri="{FF2B5EF4-FFF2-40B4-BE49-F238E27FC236}">
                <a16:creationId xmlns:a16="http://schemas.microsoft.com/office/drawing/2014/main" id="{908A81B2-7A1A-4696-B90E-188A4F4DB3C8}"/>
              </a:ext>
            </a:extLst>
          </p:cNvPr>
          <p:cNvPicPr>
            <a:picLocks noChangeAspect="1"/>
          </p:cNvPicPr>
          <p:nvPr/>
        </p:nvPicPr>
        <p:blipFill>
          <a:blip r:embed="rId3"/>
          <a:stretch>
            <a:fillRect/>
          </a:stretch>
        </p:blipFill>
        <p:spPr>
          <a:xfrm>
            <a:off x="2180948" y="2587320"/>
            <a:ext cx="6005743" cy="3343922"/>
          </a:xfrm>
          <a:prstGeom prst="rect">
            <a:avLst/>
          </a:prstGeom>
        </p:spPr>
      </p:pic>
    </p:spTree>
    <p:extLst>
      <p:ext uri="{BB962C8B-B14F-4D97-AF65-F5344CB8AC3E}">
        <p14:creationId xmlns:p14="http://schemas.microsoft.com/office/powerpoint/2010/main" val="3865148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pPr>
              <a:defRPr/>
            </a:pPr>
            <a:r>
              <a:rPr lang="en-GB" sz="4000" dirty="0">
                <a:ea typeface="+mj-lt"/>
                <a:cs typeface="+mj-lt"/>
              </a:rPr>
              <a:t>Is that it?</a:t>
            </a:r>
            <a:endParaRPr lang="en-US" dirty="0"/>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a:lnSpc>
                <a:spcPct val="85000"/>
              </a:lnSpc>
              <a:buClr>
                <a:srgbClr val="9E3611"/>
              </a:buClr>
            </a:pPr>
            <a:r>
              <a:rPr lang="en-GB" sz="3200" dirty="0"/>
              <a:t>Not really... it is a bit (</a:t>
            </a:r>
            <a:r>
              <a:rPr lang="en-GB" sz="3200" i="1" dirty="0"/>
              <a:t>a lot</a:t>
            </a:r>
            <a:r>
              <a:rPr lang="en-GB" sz="3200" dirty="0"/>
              <a:t>) more than that.</a:t>
            </a:r>
          </a:p>
          <a:p>
            <a:pPr>
              <a:lnSpc>
                <a:spcPct val="85000"/>
              </a:lnSpc>
              <a:buClr>
                <a:srgbClr val="9E3611"/>
              </a:buClr>
            </a:pPr>
            <a:r>
              <a:rPr lang="en-GB" sz="3200" dirty="0"/>
              <a:t>For starters....</a:t>
            </a:r>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spTree>
    <p:extLst>
      <p:ext uri="{BB962C8B-B14F-4D97-AF65-F5344CB8AC3E}">
        <p14:creationId xmlns:p14="http://schemas.microsoft.com/office/powerpoint/2010/main" val="4112159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lstStyle/>
          <a:p>
            <a:r>
              <a:rPr lang="en-GB" dirty="0"/>
              <a:t>Test Statistic</a:t>
            </a:r>
            <a:endParaRPr lang="en-GB" dirty="0">
              <a:effectLst/>
            </a:endParaRPr>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a:buClr>
                <a:srgbClr val="9E3611"/>
              </a:buClr>
            </a:pPr>
            <a:r>
              <a:rPr lang="en-GB" sz="3600" dirty="0"/>
              <a:t>There are three main tests</a:t>
            </a:r>
          </a:p>
          <a:p>
            <a:pPr lvl="1">
              <a:buClr>
                <a:srgbClr val="9E3611"/>
              </a:buClr>
            </a:pPr>
            <a:r>
              <a:rPr lang="en-GB" sz="3200" dirty="0"/>
              <a:t>Single sample test</a:t>
            </a:r>
          </a:p>
          <a:p>
            <a:pPr lvl="1">
              <a:buClr>
                <a:srgbClr val="9E3611"/>
              </a:buClr>
            </a:pPr>
            <a:r>
              <a:rPr lang="en-GB" sz="3200" dirty="0"/>
              <a:t>Independent samples</a:t>
            </a:r>
          </a:p>
          <a:p>
            <a:pPr lvl="1">
              <a:buClr>
                <a:srgbClr val="9E3611"/>
              </a:buClr>
            </a:pPr>
            <a:r>
              <a:rPr lang="en-GB" sz="3200" dirty="0"/>
              <a:t>Dependent samples</a:t>
            </a:r>
          </a:p>
        </p:txBody>
      </p:sp>
      <p:pic>
        <p:nvPicPr>
          <p:cNvPr id="5" name="Picture 4">
            <a:extLst>
              <a:ext uri="{FF2B5EF4-FFF2-40B4-BE49-F238E27FC236}">
                <a16:creationId xmlns:a16="http://schemas.microsoft.com/office/drawing/2014/main" id="{2D324132-3AEC-B74E-A9C9-763938C57E4C}"/>
              </a:ext>
            </a:extLst>
          </p:cNvPr>
          <p:cNvPicPr>
            <a:picLocks noChangeAspect="1"/>
          </p:cNvPicPr>
          <p:nvPr/>
        </p:nvPicPr>
        <p:blipFill>
          <a:blip r:embed="rId3"/>
          <a:stretch>
            <a:fillRect/>
          </a:stretch>
        </p:blipFill>
        <p:spPr>
          <a:xfrm>
            <a:off x="8544272" y="233849"/>
            <a:ext cx="2138869" cy="1198374"/>
          </a:xfrm>
          <a:prstGeom prst="rect">
            <a:avLst/>
          </a:prstGeom>
        </p:spPr>
      </p:pic>
    </p:spTree>
    <p:extLst>
      <p:ext uri="{BB962C8B-B14F-4D97-AF65-F5344CB8AC3E}">
        <p14:creationId xmlns:p14="http://schemas.microsoft.com/office/powerpoint/2010/main" val="433204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a:xfrm>
            <a:off x="521998" y="842400"/>
            <a:ext cx="8506591" cy="720000"/>
          </a:xfrm>
        </p:spPr>
        <p:txBody>
          <a:bodyPr>
            <a:normAutofit/>
          </a:bodyPr>
          <a:lstStyle/>
          <a:p>
            <a:r>
              <a:rPr lang="en-GB" dirty="0">
                <a:ea typeface="+mj-lt"/>
                <a:cs typeface="+mj-lt"/>
              </a:rPr>
              <a:t>Independent and dependent samples</a:t>
            </a:r>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Autofit/>
          </a:bodyPr>
          <a:lstStyle/>
          <a:p>
            <a:pPr marL="457200" indent="-457200">
              <a:buClr>
                <a:srgbClr val="9E3611"/>
              </a:buClr>
              <a:buFont typeface="Arial" panose="020B0604020202020204" pitchFamily="34" charset="0"/>
              <a:buChar char="•"/>
            </a:pPr>
            <a:r>
              <a:rPr lang="en-GB" sz="3200" dirty="0"/>
              <a:t>Test differences between two groups/interventions/etc</a:t>
            </a:r>
          </a:p>
          <a:p>
            <a:pPr marL="457200" indent="-457200">
              <a:buClr>
                <a:srgbClr val="9E3611"/>
              </a:buClr>
              <a:buFont typeface="Arial" panose="020B0604020202020204" pitchFamily="34" charset="0"/>
              <a:buChar char="•"/>
            </a:pPr>
            <a:r>
              <a:rPr lang="en-GB" sz="3200" dirty="0"/>
              <a:t>Mainly used to test if there are differences between them.</a:t>
            </a:r>
          </a:p>
          <a:p>
            <a:pPr marL="457200" indent="-457200">
              <a:buClr>
                <a:srgbClr val="9E3611"/>
              </a:buClr>
              <a:buFont typeface="Arial" panose="020B0604020202020204" pitchFamily="34" charset="0"/>
              <a:buChar char="•"/>
            </a:pPr>
            <a:r>
              <a:rPr lang="en-GB" sz="3200" i="1" dirty="0"/>
              <a:t>H0</a:t>
            </a:r>
            <a:r>
              <a:rPr lang="en-GB" sz="3200" dirty="0"/>
              <a:t>: µ1 – </a:t>
            </a:r>
            <a:r>
              <a:rPr lang="en-GB" sz="3200" dirty="0">
                <a:ea typeface="+mn-lt"/>
                <a:cs typeface="+mn-lt"/>
              </a:rPr>
              <a:t>µ</a:t>
            </a:r>
            <a:r>
              <a:rPr lang="en-GB" sz="3200" dirty="0"/>
              <a:t>2 = 0</a:t>
            </a:r>
          </a:p>
          <a:p>
            <a:pPr lvl="2">
              <a:spcAft>
                <a:spcPts val="0"/>
              </a:spcAft>
              <a:buClr>
                <a:srgbClr val="9E3611"/>
              </a:buClr>
            </a:pPr>
            <a:r>
              <a:rPr lang="en-GB" sz="2700" dirty="0">
                <a:ea typeface="+mn-lt"/>
                <a:cs typeface="+mn-lt"/>
              </a:rPr>
              <a:t>Not statistically different</a:t>
            </a:r>
          </a:p>
          <a:p>
            <a:pPr marL="457200" indent="-457200">
              <a:buClr>
                <a:srgbClr val="9E3611"/>
              </a:buClr>
              <a:buFont typeface="Arial" panose="020B0604020202020204" pitchFamily="34" charset="0"/>
              <a:buChar char="•"/>
            </a:pPr>
            <a:r>
              <a:rPr lang="en-GB" sz="3200" i="1" dirty="0">
                <a:ea typeface="+mn-lt"/>
                <a:cs typeface="+mn-lt"/>
              </a:rPr>
              <a:t>H1</a:t>
            </a:r>
            <a:r>
              <a:rPr lang="en-GB" sz="3200" dirty="0">
                <a:ea typeface="+mn-lt"/>
                <a:cs typeface="+mn-lt"/>
              </a:rPr>
              <a:t>: µ1 – µ2 ≠ 0</a:t>
            </a:r>
          </a:p>
          <a:p>
            <a:pPr lvl="2">
              <a:spcAft>
                <a:spcPts val="0"/>
              </a:spcAft>
              <a:buClr>
                <a:srgbClr val="9E3611"/>
              </a:buClr>
            </a:pPr>
            <a:r>
              <a:rPr lang="en-GB" sz="2700" dirty="0"/>
              <a:t>Statistically different</a:t>
            </a:r>
          </a:p>
          <a:p>
            <a:pPr>
              <a:buClr>
                <a:srgbClr val="9E3611"/>
              </a:buClr>
            </a:pPr>
            <a:endParaRPr lang="en-GB" sz="3200" dirty="0"/>
          </a:p>
        </p:txBody>
      </p:sp>
      <p:pic>
        <p:nvPicPr>
          <p:cNvPr id="5" name="Picture 4">
            <a:extLst>
              <a:ext uri="{FF2B5EF4-FFF2-40B4-BE49-F238E27FC236}">
                <a16:creationId xmlns:a16="http://schemas.microsoft.com/office/drawing/2014/main" id="{2D324132-3AEC-B74E-A9C9-763938C57E4C}"/>
              </a:ext>
            </a:extLst>
          </p:cNvPr>
          <p:cNvPicPr>
            <a:picLocks noChangeAspect="1"/>
          </p:cNvPicPr>
          <p:nvPr/>
        </p:nvPicPr>
        <p:blipFill>
          <a:blip r:embed="rId3"/>
          <a:stretch>
            <a:fillRect/>
          </a:stretch>
        </p:blipFill>
        <p:spPr>
          <a:xfrm>
            <a:off x="8544272" y="233849"/>
            <a:ext cx="2138869" cy="1198374"/>
          </a:xfrm>
          <a:prstGeom prst="rect">
            <a:avLst/>
          </a:prstGeom>
        </p:spPr>
      </p:pic>
    </p:spTree>
    <p:extLst>
      <p:ext uri="{BB962C8B-B14F-4D97-AF65-F5344CB8AC3E}">
        <p14:creationId xmlns:p14="http://schemas.microsoft.com/office/powerpoint/2010/main" val="618002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a:xfrm>
            <a:off x="521999" y="842400"/>
            <a:ext cx="9012618" cy="720000"/>
          </a:xfrm>
        </p:spPr>
        <p:txBody>
          <a:bodyPr>
            <a:normAutofit/>
          </a:bodyPr>
          <a:lstStyle/>
          <a:p>
            <a:r>
              <a:rPr lang="en-GB" dirty="0">
                <a:ea typeface="+mj-lt"/>
                <a:cs typeface="+mj-lt"/>
              </a:rPr>
              <a:t>Independent and dependent samples</a:t>
            </a:r>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a:buClr>
                <a:srgbClr val="9E3611"/>
              </a:buClr>
            </a:pPr>
            <a:r>
              <a:rPr lang="en-GB" sz="3600" dirty="0"/>
              <a:t>Can you think of Examples for using this?</a:t>
            </a:r>
            <a:endParaRPr lang="en-US" sz="3600" dirty="0"/>
          </a:p>
        </p:txBody>
      </p:sp>
      <p:pic>
        <p:nvPicPr>
          <p:cNvPr id="5" name="Picture 4">
            <a:extLst>
              <a:ext uri="{FF2B5EF4-FFF2-40B4-BE49-F238E27FC236}">
                <a16:creationId xmlns:a16="http://schemas.microsoft.com/office/drawing/2014/main" id="{2D324132-3AEC-B74E-A9C9-763938C57E4C}"/>
              </a:ext>
            </a:extLst>
          </p:cNvPr>
          <p:cNvPicPr>
            <a:picLocks noChangeAspect="1"/>
          </p:cNvPicPr>
          <p:nvPr/>
        </p:nvPicPr>
        <p:blipFill>
          <a:blip r:embed="rId3"/>
          <a:stretch>
            <a:fillRect/>
          </a:stretch>
        </p:blipFill>
        <p:spPr>
          <a:xfrm>
            <a:off x="8544272" y="233849"/>
            <a:ext cx="2138869" cy="1198374"/>
          </a:xfrm>
          <a:prstGeom prst="rect">
            <a:avLst/>
          </a:prstGeom>
        </p:spPr>
      </p:pic>
    </p:spTree>
    <p:extLst>
      <p:ext uri="{BB962C8B-B14F-4D97-AF65-F5344CB8AC3E}">
        <p14:creationId xmlns:p14="http://schemas.microsoft.com/office/powerpoint/2010/main" val="2773974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a:xfrm>
            <a:off x="521998" y="842400"/>
            <a:ext cx="10992339" cy="720000"/>
          </a:xfrm>
        </p:spPr>
        <p:txBody>
          <a:bodyPr>
            <a:normAutofit/>
          </a:bodyPr>
          <a:lstStyle/>
          <a:p>
            <a:r>
              <a:rPr lang="en-GB" dirty="0">
                <a:ea typeface="+mj-lt"/>
                <a:cs typeface="+mj-lt"/>
              </a:rPr>
              <a:t>Independent and dependent samples</a:t>
            </a:r>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a:buClr>
                <a:srgbClr val="9E3611"/>
              </a:buClr>
            </a:pPr>
            <a:r>
              <a:rPr lang="en-GB" sz="3600" dirty="0"/>
              <a:t>Can you think of Examples for using this?</a:t>
            </a:r>
            <a:endParaRPr lang="en-US" sz="3600"/>
          </a:p>
          <a:p>
            <a:pPr lvl="1">
              <a:spcAft>
                <a:spcPts val="0"/>
              </a:spcAft>
              <a:buClr>
                <a:srgbClr val="9E3611"/>
              </a:buClr>
            </a:pPr>
            <a:r>
              <a:rPr lang="en-GB" sz="3200" dirty="0"/>
              <a:t>Vaccines / Drugs</a:t>
            </a:r>
          </a:p>
          <a:p>
            <a:pPr lvl="1">
              <a:spcAft>
                <a:spcPts val="0"/>
              </a:spcAft>
              <a:buClr>
                <a:srgbClr val="9E3611"/>
              </a:buClr>
            </a:pPr>
            <a:r>
              <a:rPr lang="en-GB" sz="3200" dirty="0"/>
              <a:t>Techniques / Frameworks</a:t>
            </a:r>
          </a:p>
          <a:p>
            <a:pPr lvl="1">
              <a:spcAft>
                <a:spcPts val="0"/>
              </a:spcAft>
              <a:buClr>
                <a:srgbClr val="9E3611"/>
              </a:buClr>
            </a:pPr>
            <a:r>
              <a:rPr lang="en-GB" sz="3200" dirty="0"/>
              <a:t>Etc...</a:t>
            </a:r>
          </a:p>
        </p:txBody>
      </p:sp>
      <p:pic>
        <p:nvPicPr>
          <p:cNvPr id="5" name="Picture 4">
            <a:extLst>
              <a:ext uri="{FF2B5EF4-FFF2-40B4-BE49-F238E27FC236}">
                <a16:creationId xmlns:a16="http://schemas.microsoft.com/office/drawing/2014/main" id="{2D324132-3AEC-B74E-A9C9-763938C57E4C}"/>
              </a:ext>
            </a:extLst>
          </p:cNvPr>
          <p:cNvPicPr>
            <a:picLocks noChangeAspect="1"/>
          </p:cNvPicPr>
          <p:nvPr/>
        </p:nvPicPr>
        <p:blipFill>
          <a:blip r:embed="rId3"/>
          <a:stretch>
            <a:fillRect/>
          </a:stretch>
        </p:blipFill>
        <p:spPr>
          <a:xfrm>
            <a:off x="8544272" y="233849"/>
            <a:ext cx="2138869" cy="1198374"/>
          </a:xfrm>
          <a:prstGeom prst="rect">
            <a:avLst/>
          </a:prstGeom>
        </p:spPr>
      </p:pic>
    </p:spTree>
    <p:extLst>
      <p:ext uri="{BB962C8B-B14F-4D97-AF65-F5344CB8AC3E}">
        <p14:creationId xmlns:p14="http://schemas.microsoft.com/office/powerpoint/2010/main" val="2652865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pPr>
              <a:defRPr/>
            </a:pPr>
            <a:r>
              <a:rPr lang="en-GB" sz="4000" dirty="0">
                <a:ea typeface="+mj-lt"/>
                <a:cs typeface="+mj-lt"/>
              </a:rPr>
              <a:t>What is a hypothesis</a:t>
            </a:r>
            <a:endParaRPr lang="en-US" dirty="0"/>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a:lnSpc>
                <a:spcPct val="85000"/>
              </a:lnSpc>
              <a:buClr>
                <a:srgbClr val="9E3611"/>
              </a:buClr>
            </a:pPr>
            <a:r>
              <a:rPr lang="en-GB" sz="3200" dirty="0"/>
              <a:t>A hypothesis is an assumption about a population parameter.</a:t>
            </a:r>
          </a:p>
          <a:p>
            <a:pPr>
              <a:lnSpc>
                <a:spcPct val="85000"/>
              </a:lnSpc>
              <a:buClr>
                <a:srgbClr val="9E3611"/>
              </a:buClr>
            </a:pPr>
            <a:r>
              <a:rPr lang="en-GB" sz="3200" dirty="0"/>
              <a:t>Example:</a:t>
            </a:r>
          </a:p>
          <a:p>
            <a:pPr lvl="1">
              <a:lnSpc>
                <a:spcPct val="85000"/>
              </a:lnSpc>
              <a:buClr>
                <a:srgbClr val="9E3611"/>
              </a:buClr>
            </a:pPr>
            <a:r>
              <a:rPr lang="en-GB" sz="3000" dirty="0"/>
              <a:t>Population: Students on CT4031 (120)</a:t>
            </a:r>
          </a:p>
          <a:p>
            <a:pPr lvl="1">
              <a:lnSpc>
                <a:spcPct val="85000"/>
              </a:lnSpc>
              <a:buClr>
                <a:srgbClr val="9E3611"/>
              </a:buClr>
            </a:pPr>
            <a:r>
              <a:rPr lang="en-GB" sz="3000" dirty="0"/>
              <a:t>Parameter: Assignment Mean (50)</a:t>
            </a:r>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spTree>
    <p:extLst>
      <p:ext uri="{BB962C8B-B14F-4D97-AF65-F5344CB8AC3E}">
        <p14:creationId xmlns:p14="http://schemas.microsoft.com/office/powerpoint/2010/main" val="2631828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r>
              <a:rPr lang="en-GB" dirty="0"/>
              <a:t>Independent samples</a:t>
            </a:r>
            <a:endParaRPr lang="en-US" dirty="0"/>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marL="457200" indent="-457200">
              <a:buClr>
                <a:srgbClr val="9E3611"/>
              </a:buClr>
              <a:buFont typeface="Arial" panose="020B0604020202020204" pitchFamily="34" charset="0"/>
              <a:buChar char="•"/>
            </a:pPr>
            <a:r>
              <a:rPr lang="en-GB" sz="3200" dirty="0"/>
              <a:t>Levene’s Test for Equality of Variances</a:t>
            </a:r>
            <a:endParaRPr lang="en-US" sz="3200" dirty="0"/>
          </a:p>
          <a:p>
            <a:pPr marL="457200" indent="-457200">
              <a:spcAft>
                <a:spcPts val="0"/>
              </a:spcAft>
              <a:buClr>
                <a:srgbClr val="9E3611"/>
              </a:buClr>
              <a:buFont typeface="Arial" panose="020B0604020202020204" pitchFamily="34" charset="0"/>
              <a:buChar char="•"/>
            </a:pPr>
            <a:r>
              <a:rPr lang="en-GB" sz="3200" dirty="0"/>
              <a:t>Equal variances assumed</a:t>
            </a:r>
            <a:endParaRPr lang="en-US" sz="3200" dirty="0"/>
          </a:p>
          <a:p>
            <a:pPr marL="457200" indent="-457200">
              <a:spcAft>
                <a:spcPts val="0"/>
              </a:spcAft>
              <a:buClr>
                <a:srgbClr val="9E3611"/>
              </a:buClr>
              <a:buFont typeface="Arial" panose="020B0604020202020204" pitchFamily="34" charset="0"/>
              <a:buChar char="•"/>
            </a:pPr>
            <a:r>
              <a:rPr lang="en-GB" sz="3200" dirty="0"/>
              <a:t>Equal variances not assumed</a:t>
            </a:r>
          </a:p>
          <a:p>
            <a:pPr lvl="1">
              <a:spcAft>
                <a:spcPts val="0"/>
              </a:spcAft>
              <a:buClr>
                <a:srgbClr val="9E3611"/>
              </a:buClr>
            </a:pPr>
            <a:endParaRPr lang="en-GB" sz="2800" dirty="0"/>
          </a:p>
          <a:p>
            <a:pPr lvl="1">
              <a:buClr>
                <a:srgbClr val="9E3611"/>
              </a:buClr>
            </a:pPr>
            <a:endParaRPr lang="en-GB" sz="2800" dirty="0"/>
          </a:p>
          <a:p>
            <a:pPr lvl="1">
              <a:buClr>
                <a:srgbClr val="9E3611"/>
              </a:buClr>
            </a:pPr>
            <a:endParaRPr lang="en-GB" sz="2800" dirty="0"/>
          </a:p>
          <a:p>
            <a:pPr lvl="1">
              <a:buClr>
                <a:srgbClr val="9E3611"/>
              </a:buClr>
            </a:pPr>
            <a:endParaRPr lang="en-GB" sz="2800" dirty="0"/>
          </a:p>
          <a:p>
            <a:pPr>
              <a:buClr>
                <a:srgbClr val="9E3611"/>
              </a:buClr>
            </a:pPr>
            <a:endParaRPr lang="en-GB" sz="3200" dirty="0"/>
          </a:p>
        </p:txBody>
      </p:sp>
      <p:pic>
        <p:nvPicPr>
          <p:cNvPr id="5" name="Picture 4">
            <a:extLst>
              <a:ext uri="{FF2B5EF4-FFF2-40B4-BE49-F238E27FC236}">
                <a16:creationId xmlns:a16="http://schemas.microsoft.com/office/drawing/2014/main" id="{2D324132-3AEC-B74E-A9C9-763938C57E4C}"/>
              </a:ext>
            </a:extLst>
          </p:cNvPr>
          <p:cNvPicPr>
            <a:picLocks noChangeAspect="1"/>
          </p:cNvPicPr>
          <p:nvPr/>
        </p:nvPicPr>
        <p:blipFill>
          <a:blip r:embed="rId2"/>
          <a:stretch>
            <a:fillRect/>
          </a:stretch>
        </p:blipFill>
        <p:spPr>
          <a:xfrm>
            <a:off x="8544272" y="233849"/>
            <a:ext cx="2138869" cy="1198374"/>
          </a:xfrm>
          <a:prstGeom prst="rect">
            <a:avLst/>
          </a:prstGeom>
        </p:spPr>
      </p:pic>
      <p:sp>
        <p:nvSpPr>
          <p:cNvPr id="3" name="TextBox 2">
            <a:extLst>
              <a:ext uri="{FF2B5EF4-FFF2-40B4-BE49-F238E27FC236}">
                <a16:creationId xmlns:a16="http://schemas.microsoft.com/office/drawing/2014/main" id="{88C2B77B-FE79-A7E9-A15E-A8ADEEBA7F8E}"/>
              </a:ext>
            </a:extLst>
          </p:cNvPr>
          <p:cNvSpPr txBox="1"/>
          <p:nvPr/>
        </p:nvSpPr>
        <p:spPr>
          <a:xfrm>
            <a:off x="1773237" y="4095272"/>
            <a:ext cx="8435320" cy="1200329"/>
          </a:xfrm>
          <a:prstGeom prst="rect">
            <a:avLst/>
          </a:prstGeom>
          <a:noFill/>
        </p:spPr>
        <p:txBody>
          <a:bodyPr wrap="square">
            <a:spAutoFit/>
          </a:bodyPr>
          <a:lstStyle/>
          <a:p>
            <a:pPr algn="just"/>
            <a:r>
              <a:rPr lang="en-GB" b="1" i="0" dirty="0" err="1">
                <a:solidFill>
                  <a:srgbClr val="FF0000"/>
                </a:solidFill>
                <a:effectLst/>
                <a:latin typeface="Google Sans"/>
              </a:rPr>
              <a:t>Levene's</a:t>
            </a:r>
            <a:r>
              <a:rPr lang="en-GB" b="1" i="0" dirty="0">
                <a:solidFill>
                  <a:srgbClr val="FF0000"/>
                </a:solidFill>
                <a:effectLst/>
                <a:latin typeface="Google Sans"/>
              </a:rPr>
              <a:t> test is used to test if k samples have equal variances. Equal variances across samples is called homogeneity of variance. Some statistical tests, for example the analysis of variance, assume that variances are equal across groups or samples. The </a:t>
            </a:r>
            <a:r>
              <a:rPr lang="en-GB" b="1" i="0" dirty="0" err="1">
                <a:solidFill>
                  <a:srgbClr val="FF0000"/>
                </a:solidFill>
                <a:effectLst/>
                <a:latin typeface="Google Sans"/>
              </a:rPr>
              <a:t>Levene</a:t>
            </a:r>
            <a:r>
              <a:rPr lang="en-GB" b="1" i="0" dirty="0">
                <a:solidFill>
                  <a:srgbClr val="FF0000"/>
                </a:solidFill>
                <a:effectLst/>
                <a:latin typeface="Google Sans"/>
              </a:rPr>
              <a:t> test can be used to verify that assumption.</a:t>
            </a:r>
            <a:endParaRPr lang="en-GB" b="1" dirty="0">
              <a:solidFill>
                <a:srgbClr val="FF0000"/>
              </a:solidFill>
            </a:endParaRPr>
          </a:p>
        </p:txBody>
      </p:sp>
    </p:spTree>
    <p:extLst>
      <p:ext uri="{BB962C8B-B14F-4D97-AF65-F5344CB8AC3E}">
        <p14:creationId xmlns:p14="http://schemas.microsoft.com/office/powerpoint/2010/main" val="3538155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r>
              <a:rPr lang="en-GB" dirty="0">
                <a:ea typeface="+mj-lt"/>
                <a:cs typeface="+mj-lt"/>
              </a:rPr>
              <a:t>INDEPENDENT SAMPLES</a:t>
            </a:r>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marL="457200" indent="-457200">
              <a:buClr>
                <a:srgbClr val="9E3611"/>
              </a:buClr>
              <a:buFont typeface="Arial" panose="020B0604020202020204" pitchFamily="34" charset="0"/>
              <a:buChar char="•"/>
            </a:pPr>
            <a:r>
              <a:rPr lang="en-GB" sz="2600" dirty="0"/>
              <a:t>Equal variances assumed</a:t>
            </a:r>
            <a:endParaRPr lang="en-US" sz="2800" dirty="0"/>
          </a:p>
          <a:p>
            <a:pPr lvl="1">
              <a:spcAft>
                <a:spcPts val="0"/>
              </a:spcAft>
              <a:buClr>
                <a:srgbClr val="9E3611"/>
              </a:buClr>
            </a:pPr>
            <a:endParaRPr lang="en-GB" sz="2600" dirty="0"/>
          </a:p>
          <a:p>
            <a:pPr lvl="1">
              <a:spcAft>
                <a:spcPts val="0"/>
              </a:spcAft>
              <a:buClr>
                <a:srgbClr val="9E3611"/>
              </a:buClr>
            </a:pPr>
            <a:endParaRPr lang="en-GB" sz="2600" dirty="0"/>
          </a:p>
          <a:p>
            <a:pPr lvl="1">
              <a:spcAft>
                <a:spcPts val="0"/>
              </a:spcAft>
              <a:buClr>
                <a:srgbClr val="9E3611"/>
              </a:buClr>
            </a:pPr>
            <a:endParaRPr lang="en-GB" sz="2600" dirty="0"/>
          </a:p>
          <a:p>
            <a:pPr lvl="1">
              <a:spcAft>
                <a:spcPts val="0"/>
              </a:spcAft>
              <a:buClr>
                <a:srgbClr val="9E3611"/>
              </a:buClr>
            </a:pPr>
            <a:endParaRPr lang="en-GB" sz="2600" dirty="0"/>
          </a:p>
          <a:p>
            <a:pPr marL="274320" lvl="1" indent="0">
              <a:spcAft>
                <a:spcPts val="0"/>
              </a:spcAft>
              <a:buClr>
                <a:srgbClr val="9E3611"/>
              </a:buClr>
            </a:pPr>
            <a:endParaRPr lang="en-GB" sz="2600" dirty="0"/>
          </a:p>
          <a:p>
            <a:pPr lvl="1">
              <a:buClr>
                <a:srgbClr val="9E3611"/>
              </a:buClr>
            </a:pPr>
            <a:endParaRPr lang="en-GB" sz="2600" dirty="0"/>
          </a:p>
          <a:p>
            <a:pPr lvl="1">
              <a:buClr>
                <a:srgbClr val="9E3611"/>
              </a:buClr>
            </a:pPr>
            <a:endParaRPr lang="en-GB" sz="2600" dirty="0"/>
          </a:p>
          <a:p>
            <a:pPr lvl="1">
              <a:buClr>
                <a:srgbClr val="9E3611"/>
              </a:buClr>
            </a:pPr>
            <a:endParaRPr lang="en-GB" sz="2600" dirty="0"/>
          </a:p>
          <a:p>
            <a:pPr>
              <a:buClr>
                <a:srgbClr val="9E3611"/>
              </a:buClr>
            </a:pPr>
            <a:endParaRPr lang="en-GB" sz="2800" dirty="0"/>
          </a:p>
        </p:txBody>
      </p:sp>
      <p:pic>
        <p:nvPicPr>
          <p:cNvPr id="5" name="Picture 4">
            <a:extLst>
              <a:ext uri="{FF2B5EF4-FFF2-40B4-BE49-F238E27FC236}">
                <a16:creationId xmlns:a16="http://schemas.microsoft.com/office/drawing/2014/main" id="{2D324132-3AEC-B74E-A9C9-763938C57E4C}"/>
              </a:ext>
            </a:extLst>
          </p:cNvPr>
          <p:cNvPicPr>
            <a:picLocks noChangeAspect="1"/>
          </p:cNvPicPr>
          <p:nvPr/>
        </p:nvPicPr>
        <p:blipFill>
          <a:blip r:embed="rId2"/>
          <a:stretch>
            <a:fillRect/>
          </a:stretch>
        </p:blipFill>
        <p:spPr>
          <a:xfrm>
            <a:off x="8544272" y="233849"/>
            <a:ext cx="2138869" cy="1198374"/>
          </a:xfrm>
          <a:prstGeom prst="rect">
            <a:avLst/>
          </a:prstGeom>
        </p:spPr>
      </p:pic>
      <p:pic>
        <p:nvPicPr>
          <p:cNvPr id="3" name="Picture 3" descr="Diagram, schematic&#10;&#10;Description automatically generated">
            <a:extLst>
              <a:ext uri="{FF2B5EF4-FFF2-40B4-BE49-F238E27FC236}">
                <a16:creationId xmlns:a16="http://schemas.microsoft.com/office/drawing/2014/main" id="{5B9A98C5-0ABF-4D7F-9CEF-F62AFE0FFC90}"/>
              </a:ext>
            </a:extLst>
          </p:cNvPr>
          <p:cNvPicPr>
            <a:picLocks noChangeAspect="1"/>
          </p:cNvPicPr>
          <p:nvPr/>
        </p:nvPicPr>
        <p:blipFill>
          <a:blip r:embed="rId3"/>
          <a:stretch>
            <a:fillRect/>
          </a:stretch>
        </p:blipFill>
        <p:spPr>
          <a:xfrm>
            <a:off x="1545651" y="2889135"/>
            <a:ext cx="4271087" cy="2595614"/>
          </a:xfrm>
          <a:prstGeom prst="rect">
            <a:avLst/>
          </a:prstGeom>
        </p:spPr>
      </p:pic>
      <p:pic>
        <p:nvPicPr>
          <p:cNvPr id="4" name="Picture 6" descr="Text, letter&#10;&#10;Description automatically generated">
            <a:extLst>
              <a:ext uri="{FF2B5EF4-FFF2-40B4-BE49-F238E27FC236}">
                <a16:creationId xmlns:a16="http://schemas.microsoft.com/office/drawing/2014/main" id="{2D2A49C3-873E-4FDA-AE33-298C15CEE838}"/>
              </a:ext>
            </a:extLst>
          </p:cNvPr>
          <p:cNvPicPr>
            <a:picLocks noChangeAspect="1"/>
          </p:cNvPicPr>
          <p:nvPr/>
        </p:nvPicPr>
        <p:blipFill>
          <a:blip r:embed="rId4"/>
          <a:stretch>
            <a:fillRect/>
          </a:stretch>
        </p:blipFill>
        <p:spPr>
          <a:xfrm>
            <a:off x="5555550" y="2893366"/>
            <a:ext cx="4994208" cy="2257184"/>
          </a:xfrm>
          <a:prstGeom prst="rect">
            <a:avLst/>
          </a:prstGeom>
        </p:spPr>
      </p:pic>
      <p:sp>
        <p:nvSpPr>
          <p:cNvPr id="6" name="TextBox 5">
            <a:extLst>
              <a:ext uri="{FF2B5EF4-FFF2-40B4-BE49-F238E27FC236}">
                <a16:creationId xmlns:a16="http://schemas.microsoft.com/office/drawing/2014/main" id="{D263F007-530E-4A9A-D322-45319B1090AC}"/>
              </a:ext>
            </a:extLst>
          </p:cNvPr>
          <p:cNvSpPr txBox="1"/>
          <p:nvPr/>
        </p:nvSpPr>
        <p:spPr>
          <a:xfrm>
            <a:off x="5616091" y="1281630"/>
            <a:ext cx="6098058" cy="1477328"/>
          </a:xfrm>
          <a:prstGeom prst="rect">
            <a:avLst/>
          </a:prstGeom>
          <a:noFill/>
        </p:spPr>
        <p:txBody>
          <a:bodyPr wrap="square">
            <a:spAutoFit/>
          </a:bodyPr>
          <a:lstStyle/>
          <a:p>
            <a:pPr algn="just"/>
            <a:r>
              <a:rPr lang="en-GB" b="1" i="0" dirty="0">
                <a:solidFill>
                  <a:srgbClr val="FF0000"/>
                </a:solidFill>
                <a:effectLst/>
                <a:latin typeface="Google Sans"/>
              </a:rPr>
              <a:t>The pooled standard deviation is the average spread of all data points about their group mean (not the overall mean). It is a weighted average of each group's standard deviation. The weighting gives larger groups a proportionally greater effect on the overall estimate.</a:t>
            </a:r>
            <a:endParaRPr lang="en-GB" b="1" dirty="0">
              <a:solidFill>
                <a:srgbClr val="FF0000"/>
              </a:solidFill>
            </a:endParaRPr>
          </a:p>
        </p:txBody>
      </p:sp>
    </p:spTree>
    <p:extLst>
      <p:ext uri="{BB962C8B-B14F-4D97-AF65-F5344CB8AC3E}">
        <p14:creationId xmlns:p14="http://schemas.microsoft.com/office/powerpoint/2010/main" val="4140401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r>
              <a:rPr lang="en-GB" dirty="0">
                <a:ea typeface="+mj-lt"/>
                <a:cs typeface="+mj-lt"/>
              </a:rPr>
              <a:t>INDEPENDENT SAMPLES</a:t>
            </a:r>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marL="457200" indent="-457200">
              <a:buClr>
                <a:srgbClr val="9E3611"/>
              </a:buClr>
              <a:buFont typeface="Arial" panose="020B0604020202020204" pitchFamily="34" charset="0"/>
              <a:buChar char="•"/>
            </a:pPr>
            <a:r>
              <a:rPr lang="en-GB" sz="2600" dirty="0">
                <a:ea typeface="+mn-lt"/>
                <a:cs typeface="+mn-lt"/>
              </a:rPr>
              <a:t>Equal variances not assumed</a:t>
            </a:r>
          </a:p>
          <a:p>
            <a:pPr>
              <a:buClr>
                <a:srgbClr val="9E3611"/>
              </a:buClr>
            </a:pPr>
            <a:endParaRPr lang="en-GB" sz="2600" dirty="0"/>
          </a:p>
          <a:p>
            <a:pPr lvl="1">
              <a:spcAft>
                <a:spcPts val="0"/>
              </a:spcAft>
              <a:buClr>
                <a:srgbClr val="9E3611"/>
              </a:buClr>
            </a:pPr>
            <a:endParaRPr lang="en-GB" sz="2600" dirty="0"/>
          </a:p>
          <a:p>
            <a:pPr lvl="1">
              <a:spcAft>
                <a:spcPts val="0"/>
              </a:spcAft>
              <a:buClr>
                <a:srgbClr val="9E3611"/>
              </a:buClr>
            </a:pPr>
            <a:endParaRPr lang="en-GB" sz="2600" dirty="0"/>
          </a:p>
          <a:p>
            <a:pPr lvl="1">
              <a:spcAft>
                <a:spcPts val="0"/>
              </a:spcAft>
              <a:buClr>
                <a:srgbClr val="9E3611"/>
              </a:buClr>
            </a:pPr>
            <a:endParaRPr lang="en-GB" sz="2600" dirty="0"/>
          </a:p>
          <a:p>
            <a:pPr lvl="1">
              <a:spcAft>
                <a:spcPts val="0"/>
              </a:spcAft>
              <a:buClr>
                <a:srgbClr val="9E3611"/>
              </a:buClr>
            </a:pPr>
            <a:endParaRPr lang="en-GB" sz="2600" dirty="0"/>
          </a:p>
          <a:p>
            <a:pPr marL="274320" lvl="1" indent="0">
              <a:spcAft>
                <a:spcPts val="0"/>
              </a:spcAft>
              <a:buClr>
                <a:srgbClr val="9E3611"/>
              </a:buClr>
            </a:pPr>
            <a:endParaRPr lang="en-GB" sz="2600" dirty="0"/>
          </a:p>
          <a:p>
            <a:pPr lvl="1">
              <a:buClr>
                <a:srgbClr val="9E3611"/>
              </a:buClr>
            </a:pPr>
            <a:endParaRPr lang="en-GB" sz="2600" dirty="0"/>
          </a:p>
          <a:p>
            <a:pPr lvl="1">
              <a:buClr>
                <a:srgbClr val="9E3611"/>
              </a:buClr>
            </a:pPr>
            <a:endParaRPr lang="en-GB" sz="2600" dirty="0"/>
          </a:p>
          <a:p>
            <a:pPr lvl="1">
              <a:buClr>
                <a:srgbClr val="9E3611"/>
              </a:buClr>
            </a:pPr>
            <a:endParaRPr lang="en-GB" sz="2600" dirty="0"/>
          </a:p>
          <a:p>
            <a:pPr>
              <a:buClr>
                <a:srgbClr val="9E3611"/>
              </a:buClr>
            </a:pPr>
            <a:endParaRPr lang="en-GB" sz="2800" dirty="0"/>
          </a:p>
        </p:txBody>
      </p:sp>
      <p:pic>
        <p:nvPicPr>
          <p:cNvPr id="5" name="Picture 4">
            <a:extLst>
              <a:ext uri="{FF2B5EF4-FFF2-40B4-BE49-F238E27FC236}">
                <a16:creationId xmlns:a16="http://schemas.microsoft.com/office/drawing/2014/main" id="{2D324132-3AEC-B74E-A9C9-763938C57E4C}"/>
              </a:ext>
            </a:extLst>
          </p:cNvPr>
          <p:cNvPicPr>
            <a:picLocks noChangeAspect="1"/>
          </p:cNvPicPr>
          <p:nvPr/>
        </p:nvPicPr>
        <p:blipFill>
          <a:blip r:embed="rId2"/>
          <a:stretch>
            <a:fillRect/>
          </a:stretch>
        </p:blipFill>
        <p:spPr>
          <a:xfrm>
            <a:off x="8544272" y="233849"/>
            <a:ext cx="2138869" cy="1198374"/>
          </a:xfrm>
          <a:prstGeom prst="rect">
            <a:avLst/>
          </a:prstGeom>
        </p:spPr>
      </p:pic>
      <p:pic>
        <p:nvPicPr>
          <p:cNvPr id="6" name="Picture 5" descr="Diagram, schematic&#10;&#10;Description automatically generated">
            <a:extLst>
              <a:ext uri="{FF2B5EF4-FFF2-40B4-BE49-F238E27FC236}">
                <a16:creationId xmlns:a16="http://schemas.microsoft.com/office/drawing/2014/main" id="{6861765F-905B-4312-9535-3C6FD133745F}"/>
              </a:ext>
            </a:extLst>
          </p:cNvPr>
          <p:cNvPicPr>
            <a:picLocks noChangeAspect="1"/>
          </p:cNvPicPr>
          <p:nvPr/>
        </p:nvPicPr>
        <p:blipFill>
          <a:blip r:embed="rId3"/>
          <a:stretch>
            <a:fillRect/>
          </a:stretch>
        </p:blipFill>
        <p:spPr>
          <a:xfrm>
            <a:off x="1526261" y="3278524"/>
            <a:ext cx="3562738" cy="2093361"/>
          </a:xfrm>
          <a:prstGeom prst="rect">
            <a:avLst/>
          </a:prstGeom>
        </p:spPr>
      </p:pic>
      <p:pic>
        <p:nvPicPr>
          <p:cNvPr id="7" name="Picture 7" descr="A picture containing text&#10;&#10;Description automatically generated">
            <a:extLst>
              <a:ext uri="{FF2B5EF4-FFF2-40B4-BE49-F238E27FC236}">
                <a16:creationId xmlns:a16="http://schemas.microsoft.com/office/drawing/2014/main" id="{E72172BB-CA39-48DD-B0C3-8A6E21C07995}"/>
              </a:ext>
            </a:extLst>
          </p:cNvPr>
          <p:cNvPicPr>
            <a:picLocks noChangeAspect="1"/>
          </p:cNvPicPr>
          <p:nvPr/>
        </p:nvPicPr>
        <p:blipFill>
          <a:blip r:embed="rId4"/>
          <a:stretch>
            <a:fillRect/>
          </a:stretch>
        </p:blipFill>
        <p:spPr>
          <a:xfrm>
            <a:off x="5001487" y="3260394"/>
            <a:ext cx="5460740" cy="2118408"/>
          </a:xfrm>
          <a:prstGeom prst="rect">
            <a:avLst/>
          </a:prstGeom>
        </p:spPr>
      </p:pic>
    </p:spTree>
    <p:extLst>
      <p:ext uri="{BB962C8B-B14F-4D97-AF65-F5344CB8AC3E}">
        <p14:creationId xmlns:p14="http://schemas.microsoft.com/office/powerpoint/2010/main" val="1611531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r>
              <a:rPr lang="en-GB" dirty="0">
                <a:ea typeface="+mj-lt"/>
                <a:cs typeface="+mj-lt"/>
              </a:rPr>
              <a:t>INDEPENDENT SAMPLES</a:t>
            </a:r>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a:buClr>
                <a:srgbClr val="9E3611"/>
              </a:buClr>
            </a:pPr>
            <a:r>
              <a:rPr lang="en-GB" sz="2600" dirty="0">
                <a:ea typeface="+mn-lt"/>
                <a:cs typeface="+mn-lt"/>
              </a:rPr>
              <a:t>Let's try two examples</a:t>
            </a:r>
          </a:p>
          <a:p>
            <a:pPr>
              <a:buClr>
                <a:srgbClr val="9E3611"/>
              </a:buClr>
            </a:pPr>
            <a:endParaRPr lang="en-GB" sz="2600" dirty="0"/>
          </a:p>
        </p:txBody>
      </p:sp>
      <p:pic>
        <p:nvPicPr>
          <p:cNvPr id="5" name="Picture 4">
            <a:extLst>
              <a:ext uri="{FF2B5EF4-FFF2-40B4-BE49-F238E27FC236}">
                <a16:creationId xmlns:a16="http://schemas.microsoft.com/office/drawing/2014/main" id="{2D324132-3AEC-B74E-A9C9-763938C57E4C}"/>
              </a:ext>
            </a:extLst>
          </p:cNvPr>
          <p:cNvPicPr>
            <a:picLocks noChangeAspect="1"/>
          </p:cNvPicPr>
          <p:nvPr/>
        </p:nvPicPr>
        <p:blipFill>
          <a:blip r:embed="rId2"/>
          <a:stretch>
            <a:fillRect/>
          </a:stretch>
        </p:blipFill>
        <p:spPr>
          <a:xfrm>
            <a:off x="8544272" y="233849"/>
            <a:ext cx="2138869" cy="1198374"/>
          </a:xfrm>
          <a:prstGeom prst="rect">
            <a:avLst/>
          </a:prstGeom>
        </p:spPr>
      </p:pic>
    </p:spTree>
    <p:extLst>
      <p:ext uri="{BB962C8B-B14F-4D97-AF65-F5344CB8AC3E}">
        <p14:creationId xmlns:p14="http://schemas.microsoft.com/office/powerpoint/2010/main" val="1725312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r>
              <a:rPr lang="en-GB" dirty="0">
                <a:ea typeface="+mj-lt"/>
                <a:cs typeface="+mj-lt"/>
              </a:rPr>
              <a:t>INDEPENDENT SAMPLES</a:t>
            </a:r>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marL="457200" indent="-457200" algn="just">
              <a:buClr>
                <a:srgbClr val="9E3611"/>
              </a:buClr>
              <a:buFont typeface="Arial" panose="020B0604020202020204" pitchFamily="34" charset="0"/>
              <a:buChar char="•"/>
            </a:pPr>
            <a:r>
              <a:rPr lang="en-GB" sz="2600" dirty="0">
                <a:ea typeface="+mn-lt"/>
                <a:cs typeface="+mn-lt"/>
              </a:rPr>
              <a:t>Imagine that there are two different algorithms to sort an array of objects: </a:t>
            </a:r>
            <a:r>
              <a:rPr lang="en-GB" sz="2600" dirty="0" err="1">
                <a:ea typeface="+mn-lt"/>
                <a:cs typeface="+mn-lt"/>
              </a:rPr>
              <a:t>bubblesort</a:t>
            </a:r>
            <a:r>
              <a:rPr lang="en-GB" sz="2600" dirty="0">
                <a:ea typeface="+mn-lt"/>
                <a:cs typeface="+mn-lt"/>
              </a:rPr>
              <a:t> and quicksort. </a:t>
            </a:r>
            <a:endParaRPr lang="en-US" dirty="0"/>
          </a:p>
          <a:p>
            <a:pPr marL="457200" indent="-457200" algn="just">
              <a:buClr>
                <a:srgbClr val="9E3611"/>
              </a:buClr>
              <a:buFont typeface="Arial" panose="020B0604020202020204" pitchFamily="34" charset="0"/>
              <a:buChar char="•"/>
            </a:pPr>
            <a:r>
              <a:rPr lang="en-GB" sz="2600" dirty="0"/>
              <a:t>We won't to know if there is enough statistical difference between using one or the other.</a:t>
            </a:r>
          </a:p>
          <a:p>
            <a:pPr marL="457200" indent="-457200" algn="just">
              <a:buClr>
                <a:srgbClr val="9E3611"/>
              </a:buClr>
              <a:buFont typeface="Arial" panose="020B0604020202020204" pitchFamily="34" charset="0"/>
              <a:buChar char="•"/>
            </a:pPr>
            <a:r>
              <a:rPr lang="en-GB" sz="2600" dirty="0"/>
              <a:t>We run an experiment and get the following results.</a:t>
            </a:r>
          </a:p>
          <a:p>
            <a:pPr marL="457200" indent="-457200" algn="just">
              <a:buClr>
                <a:srgbClr val="9E3611"/>
              </a:buClr>
              <a:buFont typeface="Arial" panose="020B0604020202020204" pitchFamily="34" charset="0"/>
              <a:buChar char="•"/>
            </a:pPr>
            <a:endParaRPr lang="en-GB" sz="2600" dirty="0"/>
          </a:p>
        </p:txBody>
      </p:sp>
      <p:pic>
        <p:nvPicPr>
          <p:cNvPr id="5" name="Picture 4">
            <a:extLst>
              <a:ext uri="{FF2B5EF4-FFF2-40B4-BE49-F238E27FC236}">
                <a16:creationId xmlns:a16="http://schemas.microsoft.com/office/drawing/2014/main" id="{2D324132-3AEC-B74E-A9C9-763938C57E4C}"/>
              </a:ext>
            </a:extLst>
          </p:cNvPr>
          <p:cNvPicPr>
            <a:picLocks noChangeAspect="1"/>
          </p:cNvPicPr>
          <p:nvPr/>
        </p:nvPicPr>
        <p:blipFill>
          <a:blip r:embed="rId2"/>
          <a:stretch>
            <a:fillRect/>
          </a:stretch>
        </p:blipFill>
        <p:spPr>
          <a:xfrm>
            <a:off x="8544272" y="233849"/>
            <a:ext cx="2138869" cy="1198374"/>
          </a:xfrm>
          <a:prstGeom prst="rect">
            <a:avLst/>
          </a:prstGeom>
        </p:spPr>
      </p:pic>
    </p:spTree>
    <p:extLst>
      <p:ext uri="{BB962C8B-B14F-4D97-AF65-F5344CB8AC3E}">
        <p14:creationId xmlns:p14="http://schemas.microsoft.com/office/powerpoint/2010/main" val="1789011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r>
              <a:rPr lang="en-GB" dirty="0">
                <a:ea typeface="+mj-lt"/>
                <a:cs typeface="+mj-lt"/>
              </a:rPr>
              <a:t>INDEPENDENT SAMPLES</a:t>
            </a:r>
          </a:p>
        </p:txBody>
      </p:sp>
      <p:sp>
        <p:nvSpPr>
          <p:cNvPr id="4" name="Text Placeholder 3">
            <a:extLst>
              <a:ext uri="{FF2B5EF4-FFF2-40B4-BE49-F238E27FC236}">
                <a16:creationId xmlns:a16="http://schemas.microsoft.com/office/drawing/2014/main" id="{7DC7D05E-BB84-48A3-A72C-2A93589D047D}"/>
              </a:ext>
            </a:extLst>
          </p:cNvPr>
          <p:cNvSpPr>
            <a:spLocks noGrp="1"/>
          </p:cNvSpPr>
          <p:nvPr>
            <p:ph type="body" sz="quarter" idx="14"/>
          </p:nvPr>
        </p:nvSpPr>
        <p:spPr/>
        <p:txBody>
          <a:bodyPr/>
          <a:lstStyle/>
          <a:p>
            <a:endParaRPr lang="en-GB" dirty="0"/>
          </a:p>
        </p:txBody>
      </p:sp>
      <p:pic>
        <p:nvPicPr>
          <p:cNvPr id="5" name="Picture 4">
            <a:extLst>
              <a:ext uri="{FF2B5EF4-FFF2-40B4-BE49-F238E27FC236}">
                <a16:creationId xmlns:a16="http://schemas.microsoft.com/office/drawing/2014/main" id="{2D324132-3AEC-B74E-A9C9-763938C57E4C}"/>
              </a:ext>
            </a:extLst>
          </p:cNvPr>
          <p:cNvPicPr>
            <a:picLocks noChangeAspect="1"/>
          </p:cNvPicPr>
          <p:nvPr/>
        </p:nvPicPr>
        <p:blipFill>
          <a:blip r:embed="rId2"/>
          <a:stretch>
            <a:fillRect/>
          </a:stretch>
        </p:blipFill>
        <p:spPr>
          <a:xfrm>
            <a:off x="8544272" y="233849"/>
            <a:ext cx="2138869" cy="1198374"/>
          </a:xfrm>
          <a:prstGeom prst="rect">
            <a:avLst/>
          </a:prstGeom>
        </p:spPr>
      </p:pic>
      <p:sp>
        <p:nvSpPr>
          <p:cNvPr id="7" name="TextBox 6">
            <a:extLst>
              <a:ext uri="{FF2B5EF4-FFF2-40B4-BE49-F238E27FC236}">
                <a16:creationId xmlns:a16="http://schemas.microsoft.com/office/drawing/2014/main" id="{521A2FFC-6953-4F56-A5FD-3292E6DEA80C}"/>
              </a:ext>
            </a:extLst>
          </p:cNvPr>
          <p:cNvSpPr txBox="1"/>
          <p:nvPr/>
        </p:nvSpPr>
        <p:spPr>
          <a:xfrm>
            <a:off x="4369613" y="1605520"/>
            <a:ext cx="3242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Quicksort          </a:t>
            </a:r>
            <a:r>
              <a:rPr lang="en-US" dirty="0" err="1"/>
              <a:t>Bubblesort</a:t>
            </a:r>
          </a:p>
        </p:txBody>
      </p:sp>
      <p:pic>
        <p:nvPicPr>
          <p:cNvPr id="3" name="Picture 3">
            <a:extLst>
              <a:ext uri="{FF2B5EF4-FFF2-40B4-BE49-F238E27FC236}">
                <a16:creationId xmlns:a16="http://schemas.microsoft.com/office/drawing/2014/main" id="{70615E3C-4708-4AE3-9EDC-B8168F023795}"/>
              </a:ext>
            </a:extLst>
          </p:cNvPr>
          <p:cNvPicPr>
            <a:picLocks noChangeAspect="1"/>
          </p:cNvPicPr>
          <p:nvPr/>
        </p:nvPicPr>
        <p:blipFill>
          <a:blip r:embed="rId3"/>
          <a:stretch>
            <a:fillRect/>
          </a:stretch>
        </p:blipFill>
        <p:spPr>
          <a:xfrm>
            <a:off x="4458390" y="1872959"/>
            <a:ext cx="2743200" cy="3429000"/>
          </a:xfrm>
          <a:prstGeom prst="rect">
            <a:avLst/>
          </a:prstGeom>
        </p:spPr>
      </p:pic>
    </p:spTree>
    <p:extLst>
      <p:ext uri="{BB962C8B-B14F-4D97-AF65-F5344CB8AC3E}">
        <p14:creationId xmlns:p14="http://schemas.microsoft.com/office/powerpoint/2010/main" val="371301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r>
              <a:rPr lang="en-GB" dirty="0">
                <a:ea typeface="+mj-lt"/>
                <a:cs typeface="+mj-lt"/>
              </a:rPr>
              <a:t>INDEPENDENT SAMPLES</a:t>
            </a:r>
          </a:p>
        </p:txBody>
      </p:sp>
      <p:sp>
        <p:nvSpPr>
          <p:cNvPr id="6" name="Text Placeholder 5">
            <a:extLst>
              <a:ext uri="{FF2B5EF4-FFF2-40B4-BE49-F238E27FC236}">
                <a16:creationId xmlns:a16="http://schemas.microsoft.com/office/drawing/2014/main" id="{47F8B115-B40B-48D9-9CAD-9400564DA44B}"/>
              </a:ext>
            </a:extLst>
          </p:cNvPr>
          <p:cNvSpPr>
            <a:spLocks noGrp="1"/>
          </p:cNvSpPr>
          <p:nvPr>
            <p:ph type="body" sz="quarter" idx="14"/>
          </p:nvPr>
        </p:nvSpPr>
        <p:spPr/>
        <p:txBody>
          <a:bodyPr/>
          <a:lstStyle/>
          <a:p>
            <a:endParaRPr lang="en-GB"/>
          </a:p>
        </p:txBody>
      </p:sp>
      <p:pic>
        <p:nvPicPr>
          <p:cNvPr id="5" name="Picture 4">
            <a:extLst>
              <a:ext uri="{FF2B5EF4-FFF2-40B4-BE49-F238E27FC236}">
                <a16:creationId xmlns:a16="http://schemas.microsoft.com/office/drawing/2014/main" id="{2D324132-3AEC-B74E-A9C9-763938C57E4C}"/>
              </a:ext>
            </a:extLst>
          </p:cNvPr>
          <p:cNvPicPr>
            <a:picLocks noChangeAspect="1"/>
          </p:cNvPicPr>
          <p:nvPr/>
        </p:nvPicPr>
        <p:blipFill>
          <a:blip r:embed="rId2"/>
          <a:stretch>
            <a:fillRect/>
          </a:stretch>
        </p:blipFill>
        <p:spPr>
          <a:xfrm>
            <a:off x="8544272" y="233849"/>
            <a:ext cx="2138869" cy="1198374"/>
          </a:xfrm>
          <a:prstGeom prst="rect">
            <a:avLst/>
          </a:prstGeom>
        </p:spPr>
      </p:pic>
      <p:sp>
        <p:nvSpPr>
          <p:cNvPr id="3" name="Rectangle 2">
            <a:extLst>
              <a:ext uri="{FF2B5EF4-FFF2-40B4-BE49-F238E27FC236}">
                <a16:creationId xmlns:a16="http://schemas.microsoft.com/office/drawing/2014/main" id="{643A5831-0814-4AAD-8387-2568AADF3DBF}"/>
              </a:ext>
            </a:extLst>
          </p:cNvPr>
          <p:cNvSpPr/>
          <p:nvPr/>
        </p:nvSpPr>
        <p:spPr>
          <a:xfrm>
            <a:off x="7636275" y="2938509"/>
            <a:ext cx="2108446" cy="909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do you think?</a:t>
            </a:r>
          </a:p>
        </p:txBody>
      </p:sp>
      <p:sp>
        <p:nvSpPr>
          <p:cNvPr id="4" name="TextBox 3">
            <a:extLst>
              <a:ext uri="{FF2B5EF4-FFF2-40B4-BE49-F238E27FC236}">
                <a16:creationId xmlns:a16="http://schemas.microsoft.com/office/drawing/2014/main" id="{1B1BA8BA-362F-4454-B161-83D1191CAB52}"/>
              </a:ext>
            </a:extLst>
          </p:cNvPr>
          <p:cNvSpPr txBox="1"/>
          <p:nvPr/>
        </p:nvSpPr>
        <p:spPr>
          <a:xfrm>
            <a:off x="3938726" y="1631162"/>
            <a:ext cx="3242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Quicksort          </a:t>
            </a:r>
            <a:r>
              <a:rPr lang="en-US" dirty="0" err="1"/>
              <a:t>Bubblesort</a:t>
            </a:r>
          </a:p>
        </p:txBody>
      </p:sp>
      <p:pic>
        <p:nvPicPr>
          <p:cNvPr id="9" name="Picture 3">
            <a:extLst>
              <a:ext uri="{FF2B5EF4-FFF2-40B4-BE49-F238E27FC236}">
                <a16:creationId xmlns:a16="http://schemas.microsoft.com/office/drawing/2014/main" id="{7EFD3EEC-CFBF-4573-B3FA-72941A7D7CFF}"/>
              </a:ext>
            </a:extLst>
          </p:cNvPr>
          <p:cNvPicPr>
            <a:picLocks noChangeAspect="1"/>
          </p:cNvPicPr>
          <p:nvPr/>
        </p:nvPicPr>
        <p:blipFill>
          <a:blip r:embed="rId3"/>
          <a:stretch>
            <a:fillRect/>
          </a:stretch>
        </p:blipFill>
        <p:spPr>
          <a:xfrm>
            <a:off x="4027503" y="1898601"/>
            <a:ext cx="2743200" cy="3429000"/>
          </a:xfrm>
          <a:prstGeom prst="rect">
            <a:avLst/>
          </a:prstGeom>
        </p:spPr>
      </p:pic>
    </p:spTree>
    <p:extLst>
      <p:ext uri="{BB962C8B-B14F-4D97-AF65-F5344CB8AC3E}">
        <p14:creationId xmlns:p14="http://schemas.microsoft.com/office/powerpoint/2010/main" val="4174511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r>
              <a:rPr lang="en-GB" dirty="0">
                <a:ea typeface="+mj-lt"/>
                <a:cs typeface="+mj-lt"/>
              </a:rPr>
              <a:t>INDEPENDENT SAMPLES</a:t>
            </a:r>
          </a:p>
        </p:txBody>
      </p:sp>
      <p:sp>
        <p:nvSpPr>
          <p:cNvPr id="6" name="Text Placeholder 5">
            <a:extLst>
              <a:ext uri="{FF2B5EF4-FFF2-40B4-BE49-F238E27FC236}">
                <a16:creationId xmlns:a16="http://schemas.microsoft.com/office/drawing/2014/main" id="{C6DD4502-47B5-4A7C-9CAA-EE75456FFFF1}"/>
              </a:ext>
            </a:extLst>
          </p:cNvPr>
          <p:cNvSpPr>
            <a:spLocks noGrp="1"/>
          </p:cNvSpPr>
          <p:nvPr>
            <p:ph type="body" sz="quarter" idx="14"/>
          </p:nvPr>
        </p:nvSpPr>
        <p:spPr/>
        <p:txBody>
          <a:bodyPr/>
          <a:lstStyle/>
          <a:p>
            <a:endParaRPr lang="en-GB"/>
          </a:p>
        </p:txBody>
      </p:sp>
      <p:pic>
        <p:nvPicPr>
          <p:cNvPr id="5" name="Picture 4">
            <a:extLst>
              <a:ext uri="{FF2B5EF4-FFF2-40B4-BE49-F238E27FC236}">
                <a16:creationId xmlns:a16="http://schemas.microsoft.com/office/drawing/2014/main" id="{2D324132-3AEC-B74E-A9C9-763938C57E4C}"/>
              </a:ext>
            </a:extLst>
          </p:cNvPr>
          <p:cNvPicPr>
            <a:picLocks noChangeAspect="1"/>
          </p:cNvPicPr>
          <p:nvPr/>
        </p:nvPicPr>
        <p:blipFill>
          <a:blip r:embed="rId2"/>
          <a:stretch>
            <a:fillRect/>
          </a:stretch>
        </p:blipFill>
        <p:spPr>
          <a:xfrm>
            <a:off x="8544272" y="233849"/>
            <a:ext cx="2138869" cy="1198374"/>
          </a:xfrm>
          <a:prstGeom prst="rect">
            <a:avLst/>
          </a:prstGeom>
        </p:spPr>
      </p:pic>
      <p:sp>
        <p:nvSpPr>
          <p:cNvPr id="3" name="Rectangle 2">
            <a:extLst>
              <a:ext uri="{FF2B5EF4-FFF2-40B4-BE49-F238E27FC236}">
                <a16:creationId xmlns:a16="http://schemas.microsoft.com/office/drawing/2014/main" id="{643A5831-0814-4AAD-8387-2568AADF3DBF}"/>
              </a:ext>
            </a:extLst>
          </p:cNvPr>
          <p:cNvSpPr/>
          <p:nvPr/>
        </p:nvSpPr>
        <p:spPr>
          <a:xfrm>
            <a:off x="7636275" y="2938509"/>
            <a:ext cx="2108446" cy="909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Let's test!</a:t>
            </a:r>
          </a:p>
        </p:txBody>
      </p:sp>
      <p:sp>
        <p:nvSpPr>
          <p:cNvPr id="4" name="TextBox 3">
            <a:extLst>
              <a:ext uri="{FF2B5EF4-FFF2-40B4-BE49-F238E27FC236}">
                <a16:creationId xmlns:a16="http://schemas.microsoft.com/office/drawing/2014/main" id="{66D126F4-4F84-409F-BEFE-1AD6FE0172AF}"/>
              </a:ext>
            </a:extLst>
          </p:cNvPr>
          <p:cNvSpPr txBox="1"/>
          <p:nvPr/>
        </p:nvSpPr>
        <p:spPr>
          <a:xfrm>
            <a:off x="3690151" y="1692576"/>
            <a:ext cx="3242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Quicksort          </a:t>
            </a:r>
            <a:r>
              <a:rPr lang="en-US" dirty="0" err="1"/>
              <a:t>Bubblesort</a:t>
            </a:r>
          </a:p>
        </p:txBody>
      </p:sp>
      <p:pic>
        <p:nvPicPr>
          <p:cNvPr id="9" name="Picture 3">
            <a:extLst>
              <a:ext uri="{FF2B5EF4-FFF2-40B4-BE49-F238E27FC236}">
                <a16:creationId xmlns:a16="http://schemas.microsoft.com/office/drawing/2014/main" id="{93140618-A712-4A70-B06D-6825DBEB46BE}"/>
              </a:ext>
            </a:extLst>
          </p:cNvPr>
          <p:cNvPicPr>
            <a:picLocks noChangeAspect="1"/>
          </p:cNvPicPr>
          <p:nvPr/>
        </p:nvPicPr>
        <p:blipFill>
          <a:blip r:embed="rId3"/>
          <a:stretch>
            <a:fillRect/>
          </a:stretch>
        </p:blipFill>
        <p:spPr>
          <a:xfrm>
            <a:off x="3778928" y="1960015"/>
            <a:ext cx="2743200" cy="3429000"/>
          </a:xfrm>
          <a:prstGeom prst="rect">
            <a:avLst/>
          </a:prstGeom>
        </p:spPr>
      </p:pic>
    </p:spTree>
    <p:extLst>
      <p:ext uri="{BB962C8B-B14F-4D97-AF65-F5344CB8AC3E}">
        <p14:creationId xmlns:p14="http://schemas.microsoft.com/office/powerpoint/2010/main" val="1210404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1C3CAA75-36B8-A143-9FA8-008CD32B5A8C}"/>
              </a:ext>
            </a:extLst>
          </p:cNvPr>
          <p:cNvSpPr/>
          <p:nvPr/>
        </p:nvSpPr>
        <p:spPr>
          <a:xfrm>
            <a:off x="1992314" y="1341439"/>
            <a:ext cx="8015287" cy="503237"/>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pt-BR"/>
          </a:p>
        </p:txBody>
      </p:sp>
      <p:pic>
        <p:nvPicPr>
          <p:cNvPr id="5" name="Picture 4">
            <a:extLst>
              <a:ext uri="{FF2B5EF4-FFF2-40B4-BE49-F238E27FC236}">
                <a16:creationId xmlns:a16="http://schemas.microsoft.com/office/drawing/2014/main" id="{2D324132-3AEC-B74E-A9C9-763938C57E4C}"/>
              </a:ext>
            </a:extLst>
          </p:cNvPr>
          <p:cNvPicPr>
            <a:picLocks noChangeAspect="1"/>
          </p:cNvPicPr>
          <p:nvPr/>
        </p:nvPicPr>
        <p:blipFill>
          <a:blip r:embed="rId2"/>
          <a:stretch>
            <a:fillRect/>
          </a:stretch>
        </p:blipFill>
        <p:spPr>
          <a:xfrm>
            <a:off x="8544272" y="233849"/>
            <a:ext cx="2138869" cy="1198374"/>
          </a:xfrm>
          <a:prstGeom prst="rect">
            <a:avLst/>
          </a:prstGeom>
        </p:spPr>
      </p:pic>
      <p:sp>
        <p:nvSpPr>
          <p:cNvPr id="3" name="TextBox 2">
            <a:extLst>
              <a:ext uri="{FF2B5EF4-FFF2-40B4-BE49-F238E27FC236}">
                <a16:creationId xmlns:a16="http://schemas.microsoft.com/office/drawing/2014/main" id="{95C35511-559A-4282-B2B7-5393AADAB273}"/>
              </a:ext>
            </a:extLst>
          </p:cNvPr>
          <p:cNvSpPr txBox="1"/>
          <p:nvPr/>
        </p:nvSpPr>
        <p:spPr>
          <a:xfrm>
            <a:off x="404314" y="1074000"/>
            <a:ext cx="3242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Quicksort          </a:t>
            </a:r>
            <a:r>
              <a:rPr lang="en-US" dirty="0" err="1"/>
              <a:t>Bubblesort</a:t>
            </a:r>
          </a:p>
        </p:txBody>
      </p:sp>
      <p:pic>
        <p:nvPicPr>
          <p:cNvPr id="6" name="Picture 3">
            <a:extLst>
              <a:ext uri="{FF2B5EF4-FFF2-40B4-BE49-F238E27FC236}">
                <a16:creationId xmlns:a16="http://schemas.microsoft.com/office/drawing/2014/main" id="{174CF579-5A30-4092-9B41-E10C7A0871EC}"/>
              </a:ext>
            </a:extLst>
          </p:cNvPr>
          <p:cNvPicPr>
            <a:picLocks noChangeAspect="1"/>
          </p:cNvPicPr>
          <p:nvPr/>
        </p:nvPicPr>
        <p:blipFill>
          <a:blip r:embed="rId3"/>
          <a:stretch>
            <a:fillRect/>
          </a:stretch>
        </p:blipFill>
        <p:spPr>
          <a:xfrm>
            <a:off x="493091" y="1341439"/>
            <a:ext cx="2743200" cy="3429000"/>
          </a:xfrm>
          <a:prstGeom prst="rect">
            <a:avLst/>
          </a:prstGeom>
        </p:spPr>
      </p:pic>
      <p:pic>
        <p:nvPicPr>
          <p:cNvPr id="7" name="Picture 11" descr="Table&#10;&#10;Description automatically generated">
            <a:extLst>
              <a:ext uri="{FF2B5EF4-FFF2-40B4-BE49-F238E27FC236}">
                <a16:creationId xmlns:a16="http://schemas.microsoft.com/office/drawing/2014/main" id="{ED9CB329-67A8-46D1-B6A9-83D8B18BD61E}"/>
              </a:ext>
            </a:extLst>
          </p:cNvPr>
          <p:cNvPicPr>
            <a:picLocks noChangeAspect="1"/>
          </p:cNvPicPr>
          <p:nvPr/>
        </p:nvPicPr>
        <p:blipFill rotWithShape="1">
          <a:blip r:embed="rId4"/>
          <a:srcRect t="73885" r="-483" b="15150"/>
          <a:stretch/>
        </p:blipFill>
        <p:spPr>
          <a:xfrm>
            <a:off x="3236291" y="1844676"/>
            <a:ext cx="4897390" cy="267440"/>
          </a:xfrm>
          <a:prstGeom prst="rect">
            <a:avLst/>
          </a:prstGeom>
        </p:spPr>
      </p:pic>
      <p:pic>
        <p:nvPicPr>
          <p:cNvPr id="12" name="Picture 13" descr="Text&#10;&#10;Description automatically generated">
            <a:extLst>
              <a:ext uri="{FF2B5EF4-FFF2-40B4-BE49-F238E27FC236}">
                <a16:creationId xmlns:a16="http://schemas.microsoft.com/office/drawing/2014/main" id="{E91479F5-6DFF-43C3-A596-98DB8A3AB99E}"/>
              </a:ext>
            </a:extLst>
          </p:cNvPr>
          <p:cNvPicPr>
            <a:picLocks noChangeAspect="1"/>
          </p:cNvPicPr>
          <p:nvPr/>
        </p:nvPicPr>
        <p:blipFill>
          <a:blip r:embed="rId5"/>
          <a:stretch>
            <a:fillRect/>
          </a:stretch>
        </p:blipFill>
        <p:spPr>
          <a:xfrm>
            <a:off x="7220634" y="2316448"/>
            <a:ext cx="4786144" cy="3776964"/>
          </a:xfrm>
          <a:prstGeom prst="rect">
            <a:avLst/>
          </a:prstGeom>
        </p:spPr>
      </p:pic>
      <p:sp>
        <p:nvSpPr>
          <p:cNvPr id="14" name="Rectangle 13">
            <a:extLst>
              <a:ext uri="{FF2B5EF4-FFF2-40B4-BE49-F238E27FC236}">
                <a16:creationId xmlns:a16="http://schemas.microsoft.com/office/drawing/2014/main" id="{26535B0F-B20F-97AC-D2E4-04B3AEABD8E3}"/>
              </a:ext>
            </a:extLst>
          </p:cNvPr>
          <p:cNvSpPr/>
          <p:nvPr/>
        </p:nvSpPr>
        <p:spPr>
          <a:xfrm>
            <a:off x="10540314" y="4758082"/>
            <a:ext cx="49427" cy="4571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A03FCB0F-7667-3DCC-347B-526D92424DB5}"/>
              </a:ext>
            </a:extLst>
          </p:cNvPr>
          <p:cNvSpPr txBox="1"/>
          <p:nvPr/>
        </p:nvSpPr>
        <p:spPr>
          <a:xfrm>
            <a:off x="11193226" y="4569707"/>
            <a:ext cx="135924" cy="369332"/>
          </a:xfrm>
          <a:prstGeom prst="rect">
            <a:avLst/>
          </a:prstGeom>
          <a:noFill/>
        </p:spPr>
        <p:txBody>
          <a:bodyPr wrap="square" rtlCol="0">
            <a:spAutoFit/>
          </a:bodyPr>
          <a:lstStyle/>
          <a:p>
            <a:r>
              <a:rPr lang="en-GB" dirty="0"/>
              <a:t>-</a:t>
            </a:r>
          </a:p>
        </p:txBody>
      </p:sp>
      <p:pic>
        <p:nvPicPr>
          <p:cNvPr id="17" name="Picture 16">
            <a:extLst>
              <a:ext uri="{FF2B5EF4-FFF2-40B4-BE49-F238E27FC236}">
                <a16:creationId xmlns:a16="http://schemas.microsoft.com/office/drawing/2014/main" id="{EB15A7D5-1CFD-171D-3FB7-E66C0B473B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3534" y="73827"/>
            <a:ext cx="3467100" cy="1651000"/>
          </a:xfrm>
          <a:prstGeom prst="rect">
            <a:avLst/>
          </a:prstGeom>
        </p:spPr>
      </p:pic>
      <p:sp>
        <p:nvSpPr>
          <p:cNvPr id="18" name="Rectangle 17">
            <a:extLst>
              <a:ext uri="{FF2B5EF4-FFF2-40B4-BE49-F238E27FC236}">
                <a16:creationId xmlns:a16="http://schemas.microsoft.com/office/drawing/2014/main" id="{9EFC784B-47DA-B617-6196-D0E809C2B67E}"/>
              </a:ext>
            </a:extLst>
          </p:cNvPr>
          <p:cNvSpPr/>
          <p:nvPr/>
        </p:nvSpPr>
        <p:spPr>
          <a:xfrm flipH="1" flipV="1">
            <a:off x="10544024" y="2780271"/>
            <a:ext cx="45719" cy="172994"/>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7F06C406-926B-FF11-6244-7C4A5DE85A6E}"/>
              </a:ext>
            </a:extLst>
          </p:cNvPr>
          <p:cNvSpPr txBox="1"/>
          <p:nvPr/>
        </p:nvSpPr>
        <p:spPr>
          <a:xfrm>
            <a:off x="11207705" y="2661893"/>
            <a:ext cx="135924" cy="369332"/>
          </a:xfrm>
          <a:prstGeom prst="rect">
            <a:avLst/>
          </a:prstGeom>
          <a:noFill/>
        </p:spPr>
        <p:txBody>
          <a:bodyPr wrap="square" rtlCol="0">
            <a:spAutoFit/>
          </a:bodyPr>
          <a:lstStyle/>
          <a:p>
            <a:r>
              <a:rPr lang="en-GB" dirty="0"/>
              <a:t>-</a:t>
            </a:r>
          </a:p>
        </p:txBody>
      </p:sp>
    </p:spTree>
    <p:extLst>
      <p:ext uri="{BB962C8B-B14F-4D97-AF65-F5344CB8AC3E}">
        <p14:creationId xmlns:p14="http://schemas.microsoft.com/office/powerpoint/2010/main" val="235855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04D67-EECB-0CA9-E3DF-B25905183261}"/>
              </a:ext>
            </a:extLst>
          </p:cNvPr>
          <p:cNvSpPr>
            <a:spLocks noGrp="1"/>
          </p:cNvSpPr>
          <p:nvPr>
            <p:ph type="title"/>
          </p:nvPr>
        </p:nvSpPr>
        <p:spPr/>
        <p:txBody>
          <a:bodyPr/>
          <a:lstStyle/>
          <a:p>
            <a:r>
              <a:rPr lang="en-GB" dirty="0"/>
              <a:t>Useful links </a:t>
            </a:r>
          </a:p>
        </p:txBody>
      </p:sp>
      <p:sp>
        <p:nvSpPr>
          <p:cNvPr id="4" name="TextBox 3">
            <a:extLst>
              <a:ext uri="{FF2B5EF4-FFF2-40B4-BE49-F238E27FC236}">
                <a16:creationId xmlns:a16="http://schemas.microsoft.com/office/drawing/2014/main" id="{006497B0-5F62-5074-2E68-8EEE94D78B8D}"/>
              </a:ext>
            </a:extLst>
          </p:cNvPr>
          <p:cNvSpPr txBox="1"/>
          <p:nvPr/>
        </p:nvSpPr>
        <p:spPr>
          <a:xfrm>
            <a:off x="1430293" y="3241185"/>
            <a:ext cx="7006065" cy="369332"/>
          </a:xfrm>
          <a:prstGeom prst="rect">
            <a:avLst/>
          </a:prstGeom>
          <a:noFill/>
        </p:spPr>
        <p:txBody>
          <a:bodyPr wrap="square">
            <a:spAutoFit/>
          </a:bodyPr>
          <a:lstStyle/>
          <a:p>
            <a:r>
              <a:rPr lang="en-GB" dirty="0"/>
              <a:t>https://</a:t>
            </a:r>
            <a:r>
              <a:rPr lang="en-GB" dirty="0" err="1"/>
              <a:t>www.omnicalculator.com</a:t>
            </a:r>
            <a:r>
              <a:rPr lang="en-GB" dirty="0"/>
              <a:t>/statistics/p-value</a:t>
            </a:r>
          </a:p>
        </p:txBody>
      </p:sp>
      <p:sp>
        <p:nvSpPr>
          <p:cNvPr id="5" name="TextBox 4">
            <a:extLst>
              <a:ext uri="{FF2B5EF4-FFF2-40B4-BE49-F238E27FC236}">
                <a16:creationId xmlns:a16="http://schemas.microsoft.com/office/drawing/2014/main" id="{434F889D-F165-CCDC-0D11-A5253B783B99}"/>
              </a:ext>
            </a:extLst>
          </p:cNvPr>
          <p:cNvSpPr txBox="1"/>
          <p:nvPr/>
        </p:nvSpPr>
        <p:spPr>
          <a:xfrm>
            <a:off x="1430293" y="3596763"/>
            <a:ext cx="7614853" cy="369332"/>
          </a:xfrm>
          <a:prstGeom prst="rect">
            <a:avLst/>
          </a:prstGeom>
          <a:noFill/>
        </p:spPr>
        <p:txBody>
          <a:bodyPr wrap="square">
            <a:spAutoFit/>
          </a:bodyPr>
          <a:lstStyle/>
          <a:p>
            <a:r>
              <a:rPr lang="en-GB" dirty="0"/>
              <a:t>https://</a:t>
            </a:r>
            <a:r>
              <a:rPr lang="en-GB" dirty="0" err="1"/>
              <a:t>www.socscistatistics.com</a:t>
            </a:r>
            <a:r>
              <a:rPr lang="en-GB" dirty="0"/>
              <a:t>/tests/</a:t>
            </a:r>
            <a:r>
              <a:rPr lang="en-GB" dirty="0" err="1"/>
              <a:t>ztest_sample_mean</a:t>
            </a:r>
            <a:r>
              <a:rPr lang="en-GB" dirty="0"/>
              <a:t>/default2.aspx</a:t>
            </a:r>
          </a:p>
        </p:txBody>
      </p:sp>
      <p:sp>
        <p:nvSpPr>
          <p:cNvPr id="6" name="TextBox 5">
            <a:extLst>
              <a:ext uri="{FF2B5EF4-FFF2-40B4-BE49-F238E27FC236}">
                <a16:creationId xmlns:a16="http://schemas.microsoft.com/office/drawing/2014/main" id="{9541478C-2E19-6C08-B3AB-CCBF0921E3BE}"/>
              </a:ext>
            </a:extLst>
          </p:cNvPr>
          <p:cNvSpPr txBox="1"/>
          <p:nvPr/>
        </p:nvSpPr>
        <p:spPr>
          <a:xfrm>
            <a:off x="1430293" y="2604216"/>
            <a:ext cx="7145295" cy="369332"/>
          </a:xfrm>
          <a:prstGeom prst="rect">
            <a:avLst/>
          </a:prstGeom>
          <a:noFill/>
        </p:spPr>
        <p:txBody>
          <a:bodyPr wrap="square">
            <a:spAutoFit/>
          </a:bodyPr>
          <a:lstStyle/>
          <a:p>
            <a:r>
              <a:rPr lang="en-GB" dirty="0"/>
              <a:t>https://</a:t>
            </a:r>
            <a:r>
              <a:rPr lang="en-GB" dirty="0" err="1"/>
              <a:t>www.socscistatistics.com</a:t>
            </a:r>
            <a:r>
              <a:rPr lang="en-GB" dirty="0"/>
              <a:t>/tests/</a:t>
            </a:r>
            <a:r>
              <a:rPr lang="en-GB" dirty="0" err="1"/>
              <a:t>studentttest</a:t>
            </a:r>
            <a:r>
              <a:rPr lang="en-GB" dirty="0"/>
              <a:t>/default2.aspx</a:t>
            </a:r>
          </a:p>
        </p:txBody>
      </p:sp>
      <p:sp>
        <p:nvSpPr>
          <p:cNvPr id="8" name="TextBox 7">
            <a:extLst>
              <a:ext uri="{FF2B5EF4-FFF2-40B4-BE49-F238E27FC236}">
                <a16:creationId xmlns:a16="http://schemas.microsoft.com/office/drawing/2014/main" id="{23C041BE-474E-F18A-5FCB-FD914FC7D12A}"/>
              </a:ext>
            </a:extLst>
          </p:cNvPr>
          <p:cNvSpPr txBox="1"/>
          <p:nvPr/>
        </p:nvSpPr>
        <p:spPr>
          <a:xfrm>
            <a:off x="1430293" y="4137007"/>
            <a:ext cx="6098058" cy="369332"/>
          </a:xfrm>
          <a:prstGeom prst="rect">
            <a:avLst/>
          </a:prstGeom>
          <a:noFill/>
        </p:spPr>
        <p:txBody>
          <a:bodyPr wrap="square">
            <a:spAutoFit/>
          </a:bodyPr>
          <a:lstStyle/>
          <a:p>
            <a:r>
              <a:rPr lang="en-GB" dirty="0"/>
              <a:t>http://</a:t>
            </a:r>
            <a:r>
              <a:rPr lang="en-GB" dirty="0" err="1"/>
              <a:t>statisticslectures.com</a:t>
            </a:r>
            <a:r>
              <a:rPr lang="en-GB" dirty="0"/>
              <a:t>/calculators/ttest2/</a:t>
            </a:r>
            <a:r>
              <a:rPr lang="en-GB" dirty="0" err="1"/>
              <a:t>index.php</a:t>
            </a:r>
            <a:endParaRPr lang="en-GB" dirty="0"/>
          </a:p>
        </p:txBody>
      </p:sp>
      <p:sp>
        <p:nvSpPr>
          <p:cNvPr id="10" name="TextBox 9">
            <a:extLst>
              <a:ext uri="{FF2B5EF4-FFF2-40B4-BE49-F238E27FC236}">
                <a16:creationId xmlns:a16="http://schemas.microsoft.com/office/drawing/2014/main" id="{04F5208E-9866-EB83-F60A-B38EB10B98CC}"/>
              </a:ext>
            </a:extLst>
          </p:cNvPr>
          <p:cNvSpPr txBox="1"/>
          <p:nvPr/>
        </p:nvSpPr>
        <p:spPr>
          <a:xfrm>
            <a:off x="1430293" y="4527890"/>
            <a:ext cx="6098058" cy="369332"/>
          </a:xfrm>
          <a:prstGeom prst="rect">
            <a:avLst/>
          </a:prstGeom>
          <a:noFill/>
        </p:spPr>
        <p:txBody>
          <a:bodyPr wrap="square">
            <a:spAutoFit/>
          </a:bodyPr>
          <a:lstStyle/>
          <a:p>
            <a:r>
              <a:rPr lang="en-GB" dirty="0"/>
              <a:t>https://</a:t>
            </a:r>
            <a:r>
              <a:rPr lang="en-GB" dirty="0" err="1"/>
              <a:t>www.omnicalculator.com</a:t>
            </a:r>
            <a:r>
              <a:rPr lang="en-GB" dirty="0"/>
              <a:t>/statistics/critical-value</a:t>
            </a:r>
          </a:p>
        </p:txBody>
      </p:sp>
    </p:spTree>
    <p:extLst>
      <p:ext uri="{BB962C8B-B14F-4D97-AF65-F5344CB8AC3E}">
        <p14:creationId xmlns:p14="http://schemas.microsoft.com/office/powerpoint/2010/main" val="3875629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fontScale="90000"/>
          </a:bodyPr>
          <a:lstStyle/>
          <a:p>
            <a:pPr>
              <a:defRPr/>
            </a:pPr>
            <a:r>
              <a:rPr lang="en-GB" sz="4000" dirty="0">
                <a:ea typeface="+mj-lt"/>
                <a:cs typeface="+mj-lt"/>
              </a:rPr>
              <a:t>Introducing some terms</a:t>
            </a:r>
            <a:endParaRPr lang="en-US" dirty="0"/>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lnSpcReduction="10000"/>
          </a:bodyPr>
          <a:lstStyle/>
          <a:p>
            <a:pPr marL="457200" indent="-457200" algn="just">
              <a:lnSpc>
                <a:spcPct val="85000"/>
              </a:lnSpc>
              <a:buClr>
                <a:srgbClr val="9E3611"/>
              </a:buClr>
              <a:buFont typeface="Arial" panose="020B0604020202020204" pitchFamily="34" charset="0"/>
              <a:buChar char="•"/>
            </a:pPr>
            <a:r>
              <a:rPr lang="en-GB" sz="3200" dirty="0"/>
              <a:t>Population = all possible values</a:t>
            </a:r>
            <a:endParaRPr lang="en-US" dirty="0"/>
          </a:p>
          <a:p>
            <a:pPr marL="457200" indent="-457200" algn="just">
              <a:lnSpc>
                <a:spcPct val="85000"/>
              </a:lnSpc>
              <a:buClr>
                <a:srgbClr val="9E3611"/>
              </a:buClr>
              <a:buFont typeface="Arial" panose="020B0604020202020204" pitchFamily="34" charset="0"/>
              <a:buChar char="•"/>
            </a:pPr>
            <a:r>
              <a:rPr lang="en-GB" sz="3200" dirty="0"/>
              <a:t>Sample = a portion of the population</a:t>
            </a:r>
          </a:p>
          <a:p>
            <a:pPr marL="457200" indent="-457200" algn="just">
              <a:buClr>
                <a:srgbClr val="9E3611"/>
              </a:buClr>
              <a:buFont typeface="Arial" panose="020B0604020202020204" pitchFamily="34" charset="0"/>
              <a:buChar char="•"/>
            </a:pPr>
            <a:r>
              <a:rPr lang="en-GB" sz="3200" dirty="0"/>
              <a:t>Statistical inference = </a:t>
            </a:r>
            <a:r>
              <a:rPr lang="en-GB" sz="3200" dirty="0">
                <a:ea typeface="+mn-lt"/>
                <a:cs typeface="+mn-lt"/>
              </a:rPr>
              <a:t>generalizing from a sample to a population with calculated degree of certainty </a:t>
            </a:r>
          </a:p>
          <a:p>
            <a:pPr marL="457200" indent="-457200" algn="just">
              <a:buClr>
                <a:srgbClr val="9E3611"/>
              </a:buClr>
              <a:buFont typeface="Arial" panose="020B0604020202020204" pitchFamily="34" charset="0"/>
              <a:buChar char="•"/>
            </a:pPr>
            <a:r>
              <a:rPr lang="en-GB" sz="3200" dirty="0">
                <a:ea typeface="+mn-lt"/>
                <a:cs typeface="+mn-lt"/>
              </a:rPr>
              <a:t>Two forms of statistical inference </a:t>
            </a:r>
            <a:endParaRPr lang="en-GB" dirty="0"/>
          </a:p>
          <a:p>
            <a:pPr lvl="3" algn="just">
              <a:buClr>
                <a:srgbClr val="9E3611"/>
              </a:buClr>
            </a:pPr>
            <a:r>
              <a:rPr lang="en-GB" sz="2800" dirty="0">
                <a:ea typeface="+mn-lt"/>
                <a:cs typeface="+mn-lt"/>
              </a:rPr>
              <a:t>Hypothesis testing</a:t>
            </a:r>
            <a:endParaRPr lang="en-GB" sz="2800" dirty="0"/>
          </a:p>
          <a:p>
            <a:pPr lvl="3" algn="just">
              <a:buClr>
                <a:srgbClr val="9E3611"/>
              </a:buClr>
            </a:pPr>
            <a:r>
              <a:rPr lang="en-GB" sz="2800" dirty="0">
                <a:ea typeface="+mn-lt"/>
                <a:cs typeface="+mn-lt"/>
              </a:rPr>
              <a:t>Estimation</a:t>
            </a:r>
            <a:endParaRPr lang="en-GB" sz="2800" dirty="0"/>
          </a:p>
          <a:p>
            <a:pPr marL="457200" indent="-457200" algn="just">
              <a:buClr>
                <a:srgbClr val="9E3611"/>
              </a:buClr>
              <a:buFont typeface="Arial" panose="020B0604020202020204" pitchFamily="34" charset="0"/>
              <a:buChar char="•"/>
            </a:pPr>
            <a:r>
              <a:rPr lang="en-GB" sz="3200" dirty="0">
                <a:ea typeface="+mn-lt"/>
                <a:cs typeface="+mn-lt"/>
              </a:rPr>
              <a:t>Parameter = a characteristic of population</a:t>
            </a:r>
            <a:endParaRPr lang="en-GB" dirty="0">
              <a:ea typeface="+mn-lt"/>
              <a:cs typeface="+mn-lt"/>
            </a:endParaRPr>
          </a:p>
          <a:p>
            <a:pPr marL="457200" indent="-457200" algn="just">
              <a:buClr>
                <a:srgbClr val="9E3611"/>
              </a:buClr>
              <a:buFont typeface="Arial" panose="020B0604020202020204" pitchFamily="34" charset="0"/>
              <a:buChar char="•"/>
            </a:pPr>
            <a:r>
              <a:rPr lang="en-GB" sz="3200" dirty="0">
                <a:ea typeface="+mn-lt"/>
                <a:cs typeface="+mn-lt"/>
              </a:rPr>
              <a:t>Statistic = calculated from data in the sample</a:t>
            </a:r>
            <a:endParaRPr lang="en-GB" sz="3200" dirty="0"/>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spTree>
    <p:extLst>
      <p:ext uri="{BB962C8B-B14F-4D97-AF65-F5344CB8AC3E}">
        <p14:creationId xmlns:p14="http://schemas.microsoft.com/office/powerpoint/2010/main" val="2137367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r>
              <a:rPr lang="en-GB" dirty="0">
                <a:ea typeface="+mj-lt"/>
                <a:cs typeface="+mj-lt"/>
              </a:rPr>
              <a:t>INDEPENDENT SAMPLES</a:t>
            </a:r>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marL="457200" indent="-457200">
              <a:buClr>
                <a:srgbClr val="9E3611"/>
              </a:buClr>
              <a:buFont typeface="Arial" panose="020B0604020202020204" pitchFamily="34" charset="0"/>
              <a:buChar char="•"/>
            </a:pPr>
            <a:r>
              <a:rPr lang="en-GB" sz="2600" dirty="0">
                <a:ea typeface="+mn-lt"/>
                <a:cs typeface="+mn-lt"/>
              </a:rPr>
              <a:t>Imagine that there are two different algorithms to sort an array of objects: </a:t>
            </a:r>
            <a:r>
              <a:rPr lang="en-GB" sz="2600" dirty="0" err="1">
                <a:ea typeface="+mn-lt"/>
                <a:cs typeface="+mn-lt"/>
              </a:rPr>
              <a:t>mergesort</a:t>
            </a:r>
            <a:r>
              <a:rPr lang="en-GB" sz="2600" dirty="0">
                <a:ea typeface="+mn-lt"/>
                <a:cs typeface="+mn-lt"/>
              </a:rPr>
              <a:t> and quicksort. </a:t>
            </a:r>
            <a:endParaRPr lang="en-US" dirty="0"/>
          </a:p>
          <a:p>
            <a:pPr marL="457200" indent="-457200">
              <a:buClr>
                <a:srgbClr val="9E3611"/>
              </a:buClr>
              <a:buFont typeface="Arial" panose="020B0604020202020204" pitchFamily="34" charset="0"/>
              <a:buChar char="•"/>
            </a:pPr>
            <a:r>
              <a:rPr lang="en-GB" sz="2600" dirty="0"/>
              <a:t>We won't to know if there is enough statistical difference between using one or the other.</a:t>
            </a:r>
          </a:p>
          <a:p>
            <a:pPr marL="457200" indent="-457200">
              <a:buClr>
                <a:srgbClr val="9E3611"/>
              </a:buClr>
              <a:buFont typeface="Arial" panose="020B0604020202020204" pitchFamily="34" charset="0"/>
              <a:buChar char="•"/>
            </a:pPr>
            <a:r>
              <a:rPr lang="en-GB" sz="2600" dirty="0"/>
              <a:t>We run an experiment and get the following results.</a:t>
            </a:r>
          </a:p>
          <a:p>
            <a:pPr marL="457200" indent="-457200">
              <a:buClr>
                <a:srgbClr val="9E3611"/>
              </a:buClr>
              <a:buFont typeface="Arial" panose="020B0604020202020204" pitchFamily="34" charset="0"/>
              <a:buChar char="•"/>
            </a:pPr>
            <a:endParaRPr lang="en-GB" sz="2600" dirty="0"/>
          </a:p>
        </p:txBody>
      </p:sp>
      <p:pic>
        <p:nvPicPr>
          <p:cNvPr id="5" name="Picture 4">
            <a:extLst>
              <a:ext uri="{FF2B5EF4-FFF2-40B4-BE49-F238E27FC236}">
                <a16:creationId xmlns:a16="http://schemas.microsoft.com/office/drawing/2014/main" id="{2D324132-3AEC-B74E-A9C9-763938C57E4C}"/>
              </a:ext>
            </a:extLst>
          </p:cNvPr>
          <p:cNvPicPr>
            <a:picLocks noChangeAspect="1"/>
          </p:cNvPicPr>
          <p:nvPr/>
        </p:nvPicPr>
        <p:blipFill>
          <a:blip r:embed="rId2"/>
          <a:stretch>
            <a:fillRect/>
          </a:stretch>
        </p:blipFill>
        <p:spPr>
          <a:xfrm>
            <a:off x="8544272" y="233849"/>
            <a:ext cx="2138869" cy="1198374"/>
          </a:xfrm>
          <a:prstGeom prst="rect">
            <a:avLst/>
          </a:prstGeom>
        </p:spPr>
      </p:pic>
    </p:spTree>
    <p:extLst>
      <p:ext uri="{BB962C8B-B14F-4D97-AF65-F5344CB8AC3E}">
        <p14:creationId xmlns:p14="http://schemas.microsoft.com/office/powerpoint/2010/main" val="4225048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r>
              <a:rPr lang="en-GB" dirty="0">
                <a:ea typeface="+mj-lt"/>
                <a:cs typeface="+mj-lt"/>
              </a:rPr>
              <a:t>INDEPENDENT SAMPLES</a:t>
            </a:r>
          </a:p>
        </p:txBody>
      </p:sp>
      <p:sp>
        <p:nvSpPr>
          <p:cNvPr id="3" name="Text Placeholder 2">
            <a:extLst>
              <a:ext uri="{FF2B5EF4-FFF2-40B4-BE49-F238E27FC236}">
                <a16:creationId xmlns:a16="http://schemas.microsoft.com/office/drawing/2014/main" id="{C0160061-2C61-418E-8017-42D606330B10}"/>
              </a:ext>
            </a:extLst>
          </p:cNvPr>
          <p:cNvSpPr>
            <a:spLocks noGrp="1"/>
          </p:cNvSpPr>
          <p:nvPr>
            <p:ph type="body" sz="quarter" idx="14"/>
          </p:nvPr>
        </p:nvSpPr>
        <p:spPr/>
        <p:txBody>
          <a:bodyPr/>
          <a:lstStyle/>
          <a:p>
            <a:endParaRPr lang="en-GB"/>
          </a:p>
        </p:txBody>
      </p:sp>
      <p:pic>
        <p:nvPicPr>
          <p:cNvPr id="5" name="Picture 4">
            <a:extLst>
              <a:ext uri="{FF2B5EF4-FFF2-40B4-BE49-F238E27FC236}">
                <a16:creationId xmlns:a16="http://schemas.microsoft.com/office/drawing/2014/main" id="{2D324132-3AEC-B74E-A9C9-763938C57E4C}"/>
              </a:ext>
            </a:extLst>
          </p:cNvPr>
          <p:cNvPicPr>
            <a:picLocks noChangeAspect="1"/>
          </p:cNvPicPr>
          <p:nvPr/>
        </p:nvPicPr>
        <p:blipFill>
          <a:blip r:embed="rId2"/>
          <a:stretch>
            <a:fillRect/>
          </a:stretch>
        </p:blipFill>
        <p:spPr>
          <a:xfrm>
            <a:off x="8544272" y="233849"/>
            <a:ext cx="2138869" cy="1198374"/>
          </a:xfrm>
          <a:prstGeom prst="rect">
            <a:avLst/>
          </a:prstGeom>
        </p:spPr>
      </p:pic>
      <p:pic>
        <p:nvPicPr>
          <p:cNvPr id="6" name="Picture 6">
            <a:extLst>
              <a:ext uri="{FF2B5EF4-FFF2-40B4-BE49-F238E27FC236}">
                <a16:creationId xmlns:a16="http://schemas.microsoft.com/office/drawing/2014/main" id="{79053742-0171-49CE-86F1-28BDCC9B0DB1}"/>
              </a:ext>
            </a:extLst>
          </p:cNvPr>
          <p:cNvPicPr>
            <a:picLocks noChangeAspect="1"/>
          </p:cNvPicPr>
          <p:nvPr/>
        </p:nvPicPr>
        <p:blipFill rotWithShape="1">
          <a:blip r:embed="rId3"/>
          <a:srcRect t="7869" r="-405" b="-328"/>
          <a:stretch/>
        </p:blipFill>
        <p:spPr>
          <a:xfrm>
            <a:off x="3898776" y="2157788"/>
            <a:ext cx="2754306" cy="3137813"/>
          </a:xfrm>
          <a:prstGeom prst="rect">
            <a:avLst/>
          </a:prstGeom>
        </p:spPr>
      </p:pic>
      <p:sp>
        <p:nvSpPr>
          <p:cNvPr id="7" name="TextBox 6">
            <a:extLst>
              <a:ext uri="{FF2B5EF4-FFF2-40B4-BE49-F238E27FC236}">
                <a16:creationId xmlns:a16="http://schemas.microsoft.com/office/drawing/2014/main" id="{521A2FFC-6953-4F56-A5FD-3292E6DEA80C}"/>
              </a:ext>
            </a:extLst>
          </p:cNvPr>
          <p:cNvSpPr txBox="1"/>
          <p:nvPr/>
        </p:nvSpPr>
        <p:spPr>
          <a:xfrm>
            <a:off x="3787805" y="1783936"/>
            <a:ext cx="3242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Quicksort          </a:t>
            </a:r>
            <a:r>
              <a:rPr lang="en-US" dirty="0" err="1"/>
              <a:t>Mergesort</a:t>
            </a:r>
          </a:p>
        </p:txBody>
      </p:sp>
    </p:spTree>
    <p:extLst>
      <p:ext uri="{BB962C8B-B14F-4D97-AF65-F5344CB8AC3E}">
        <p14:creationId xmlns:p14="http://schemas.microsoft.com/office/powerpoint/2010/main" val="3985066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r>
              <a:rPr lang="en-GB" dirty="0">
                <a:ea typeface="+mj-lt"/>
                <a:cs typeface="+mj-lt"/>
              </a:rPr>
              <a:t>INDEPENDENT SAMPLES</a:t>
            </a:r>
          </a:p>
        </p:txBody>
      </p:sp>
      <p:sp>
        <p:nvSpPr>
          <p:cNvPr id="4" name="Text Placeholder 3">
            <a:extLst>
              <a:ext uri="{FF2B5EF4-FFF2-40B4-BE49-F238E27FC236}">
                <a16:creationId xmlns:a16="http://schemas.microsoft.com/office/drawing/2014/main" id="{96EAA673-202E-4014-BB88-CBD810960A24}"/>
              </a:ext>
            </a:extLst>
          </p:cNvPr>
          <p:cNvSpPr>
            <a:spLocks noGrp="1"/>
          </p:cNvSpPr>
          <p:nvPr>
            <p:ph type="body" sz="quarter" idx="14"/>
          </p:nvPr>
        </p:nvSpPr>
        <p:spPr/>
        <p:txBody>
          <a:bodyPr/>
          <a:lstStyle/>
          <a:p>
            <a:endParaRPr lang="en-GB"/>
          </a:p>
        </p:txBody>
      </p:sp>
      <p:pic>
        <p:nvPicPr>
          <p:cNvPr id="5" name="Picture 4">
            <a:extLst>
              <a:ext uri="{FF2B5EF4-FFF2-40B4-BE49-F238E27FC236}">
                <a16:creationId xmlns:a16="http://schemas.microsoft.com/office/drawing/2014/main" id="{2D324132-3AEC-B74E-A9C9-763938C57E4C}"/>
              </a:ext>
            </a:extLst>
          </p:cNvPr>
          <p:cNvPicPr>
            <a:picLocks noChangeAspect="1"/>
          </p:cNvPicPr>
          <p:nvPr/>
        </p:nvPicPr>
        <p:blipFill>
          <a:blip r:embed="rId2"/>
          <a:stretch>
            <a:fillRect/>
          </a:stretch>
        </p:blipFill>
        <p:spPr>
          <a:xfrm>
            <a:off x="8544272" y="233849"/>
            <a:ext cx="2138869" cy="1198374"/>
          </a:xfrm>
          <a:prstGeom prst="rect">
            <a:avLst/>
          </a:prstGeom>
        </p:spPr>
      </p:pic>
      <p:pic>
        <p:nvPicPr>
          <p:cNvPr id="6" name="Picture 6">
            <a:extLst>
              <a:ext uri="{FF2B5EF4-FFF2-40B4-BE49-F238E27FC236}">
                <a16:creationId xmlns:a16="http://schemas.microsoft.com/office/drawing/2014/main" id="{79053742-0171-49CE-86F1-28BDCC9B0DB1}"/>
              </a:ext>
            </a:extLst>
          </p:cNvPr>
          <p:cNvPicPr>
            <a:picLocks noChangeAspect="1"/>
          </p:cNvPicPr>
          <p:nvPr/>
        </p:nvPicPr>
        <p:blipFill rotWithShape="1">
          <a:blip r:embed="rId3"/>
          <a:srcRect t="7869" r="-405" b="-328"/>
          <a:stretch/>
        </p:blipFill>
        <p:spPr>
          <a:xfrm>
            <a:off x="3614691" y="2608806"/>
            <a:ext cx="2754306" cy="3137813"/>
          </a:xfrm>
          <a:prstGeom prst="rect">
            <a:avLst/>
          </a:prstGeom>
        </p:spPr>
      </p:pic>
      <p:sp>
        <p:nvSpPr>
          <p:cNvPr id="7" name="TextBox 6">
            <a:extLst>
              <a:ext uri="{FF2B5EF4-FFF2-40B4-BE49-F238E27FC236}">
                <a16:creationId xmlns:a16="http://schemas.microsoft.com/office/drawing/2014/main" id="{521A2FFC-6953-4F56-A5FD-3292E6DEA80C}"/>
              </a:ext>
            </a:extLst>
          </p:cNvPr>
          <p:cNvSpPr txBox="1"/>
          <p:nvPr/>
        </p:nvSpPr>
        <p:spPr>
          <a:xfrm>
            <a:off x="3503720" y="2234954"/>
            <a:ext cx="3242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Quicksort          </a:t>
            </a:r>
            <a:r>
              <a:rPr lang="en-US" dirty="0" err="1"/>
              <a:t>Mergesort</a:t>
            </a:r>
          </a:p>
        </p:txBody>
      </p:sp>
      <p:sp>
        <p:nvSpPr>
          <p:cNvPr id="3" name="Rectangle 2">
            <a:extLst>
              <a:ext uri="{FF2B5EF4-FFF2-40B4-BE49-F238E27FC236}">
                <a16:creationId xmlns:a16="http://schemas.microsoft.com/office/drawing/2014/main" id="{643A5831-0814-4AAD-8387-2568AADF3DBF}"/>
              </a:ext>
            </a:extLst>
          </p:cNvPr>
          <p:cNvSpPr/>
          <p:nvPr/>
        </p:nvSpPr>
        <p:spPr>
          <a:xfrm>
            <a:off x="7636275" y="2938509"/>
            <a:ext cx="2108446" cy="909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What do you think?</a:t>
            </a:r>
          </a:p>
        </p:txBody>
      </p:sp>
    </p:spTree>
    <p:extLst>
      <p:ext uri="{BB962C8B-B14F-4D97-AF65-F5344CB8AC3E}">
        <p14:creationId xmlns:p14="http://schemas.microsoft.com/office/powerpoint/2010/main" val="4079505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r>
              <a:rPr lang="en-GB" dirty="0">
                <a:ea typeface="+mj-lt"/>
                <a:cs typeface="+mj-lt"/>
              </a:rPr>
              <a:t>INDEPENDENT SAMPLES</a:t>
            </a:r>
          </a:p>
        </p:txBody>
      </p:sp>
      <p:sp>
        <p:nvSpPr>
          <p:cNvPr id="4" name="Text Placeholder 3">
            <a:extLst>
              <a:ext uri="{FF2B5EF4-FFF2-40B4-BE49-F238E27FC236}">
                <a16:creationId xmlns:a16="http://schemas.microsoft.com/office/drawing/2014/main" id="{D5451DB1-9341-4797-9903-A5D59DAD72A6}"/>
              </a:ext>
            </a:extLst>
          </p:cNvPr>
          <p:cNvSpPr>
            <a:spLocks noGrp="1"/>
          </p:cNvSpPr>
          <p:nvPr>
            <p:ph type="body" sz="quarter" idx="14"/>
          </p:nvPr>
        </p:nvSpPr>
        <p:spPr/>
        <p:txBody>
          <a:bodyPr/>
          <a:lstStyle/>
          <a:p>
            <a:endParaRPr lang="en-GB"/>
          </a:p>
        </p:txBody>
      </p:sp>
      <p:pic>
        <p:nvPicPr>
          <p:cNvPr id="5" name="Picture 4">
            <a:extLst>
              <a:ext uri="{FF2B5EF4-FFF2-40B4-BE49-F238E27FC236}">
                <a16:creationId xmlns:a16="http://schemas.microsoft.com/office/drawing/2014/main" id="{2D324132-3AEC-B74E-A9C9-763938C57E4C}"/>
              </a:ext>
            </a:extLst>
          </p:cNvPr>
          <p:cNvPicPr>
            <a:picLocks noChangeAspect="1"/>
          </p:cNvPicPr>
          <p:nvPr/>
        </p:nvPicPr>
        <p:blipFill>
          <a:blip r:embed="rId2"/>
          <a:stretch>
            <a:fillRect/>
          </a:stretch>
        </p:blipFill>
        <p:spPr>
          <a:xfrm>
            <a:off x="8544272" y="233849"/>
            <a:ext cx="2138869" cy="1198374"/>
          </a:xfrm>
          <a:prstGeom prst="rect">
            <a:avLst/>
          </a:prstGeom>
        </p:spPr>
      </p:pic>
      <p:pic>
        <p:nvPicPr>
          <p:cNvPr id="6" name="Picture 6">
            <a:extLst>
              <a:ext uri="{FF2B5EF4-FFF2-40B4-BE49-F238E27FC236}">
                <a16:creationId xmlns:a16="http://schemas.microsoft.com/office/drawing/2014/main" id="{79053742-0171-49CE-86F1-28BDCC9B0DB1}"/>
              </a:ext>
            </a:extLst>
          </p:cNvPr>
          <p:cNvPicPr>
            <a:picLocks noChangeAspect="1"/>
          </p:cNvPicPr>
          <p:nvPr/>
        </p:nvPicPr>
        <p:blipFill rotWithShape="1">
          <a:blip r:embed="rId3"/>
          <a:srcRect t="7869" r="-405" b="-328"/>
          <a:stretch/>
        </p:blipFill>
        <p:spPr>
          <a:xfrm>
            <a:off x="3614691" y="2608806"/>
            <a:ext cx="2754306" cy="3137813"/>
          </a:xfrm>
          <a:prstGeom prst="rect">
            <a:avLst/>
          </a:prstGeom>
        </p:spPr>
      </p:pic>
      <p:sp>
        <p:nvSpPr>
          <p:cNvPr id="7" name="TextBox 6">
            <a:extLst>
              <a:ext uri="{FF2B5EF4-FFF2-40B4-BE49-F238E27FC236}">
                <a16:creationId xmlns:a16="http://schemas.microsoft.com/office/drawing/2014/main" id="{521A2FFC-6953-4F56-A5FD-3292E6DEA80C}"/>
              </a:ext>
            </a:extLst>
          </p:cNvPr>
          <p:cNvSpPr txBox="1"/>
          <p:nvPr/>
        </p:nvSpPr>
        <p:spPr>
          <a:xfrm>
            <a:off x="3503720" y="2234954"/>
            <a:ext cx="3242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Quicksort          </a:t>
            </a:r>
            <a:r>
              <a:rPr lang="en-US" dirty="0" err="1"/>
              <a:t>Mergesort</a:t>
            </a:r>
          </a:p>
        </p:txBody>
      </p:sp>
      <p:sp>
        <p:nvSpPr>
          <p:cNvPr id="3" name="Rectangle 2">
            <a:extLst>
              <a:ext uri="{FF2B5EF4-FFF2-40B4-BE49-F238E27FC236}">
                <a16:creationId xmlns:a16="http://schemas.microsoft.com/office/drawing/2014/main" id="{643A5831-0814-4AAD-8387-2568AADF3DBF}"/>
              </a:ext>
            </a:extLst>
          </p:cNvPr>
          <p:cNvSpPr/>
          <p:nvPr/>
        </p:nvSpPr>
        <p:spPr>
          <a:xfrm>
            <a:off x="7636275" y="2938509"/>
            <a:ext cx="2108446" cy="909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Let's test!</a:t>
            </a:r>
          </a:p>
        </p:txBody>
      </p:sp>
    </p:spTree>
    <p:extLst>
      <p:ext uri="{BB962C8B-B14F-4D97-AF65-F5344CB8AC3E}">
        <p14:creationId xmlns:p14="http://schemas.microsoft.com/office/powerpoint/2010/main" val="3749783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1C3CAA75-36B8-A143-9FA8-008CD32B5A8C}"/>
              </a:ext>
            </a:extLst>
          </p:cNvPr>
          <p:cNvSpPr/>
          <p:nvPr/>
        </p:nvSpPr>
        <p:spPr>
          <a:xfrm>
            <a:off x="1992314" y="1341439"/>
            <a:ext cx="8015287" cy="503237"/>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pt-BR"/>
          </a:p>
        </p:txBody>
      </p:sp>
      <p:pic>
        <p:nvPicPr>
          <p:cNvPr id="5" name="Picture 4">
            <a:extLst>
              <a:ext uri="{FF2B5EF4-FFF2-40B4-BE49-F238E27FC236}">
                <a16:creationId xmlns:a16="http://schemas.microsoft.com/office/drawing/2014/main" id="{2D324132-3AEC-B74E-A9C9-763938C57E4C}"/>
              </a:ext>
            </a:extLst>
          </p:cNvPr>
          <p:cNvPicPr>
            <a:picLocks noChangeAspect="1"/>
          </p:cNvPicPr>
          <p:nvPr/>
        </p:nvPicPr>
        <p:blipFill>
          <a:blip r:embed="rId2"/>
          <a:stretch>
            <a:fillRect/>
          </a:stretch>
        </p:blipFill>
        <p:spPr>
          <a:xfrm>
            <a:off x="8544272" y="233849"/>
            <a:ext cx="2138869" cy="1198374"/>
          </a:xfrm>
          <a:prstGeom prst="rect">
            <a:avLst/>
          </a:prstGeom>
        </p:spPr>
      </p:pic>
      <p:pic>
        <p:nvPicPr>
          <p:cNvPr id="4" name="Picture 7">
            <a:extLst>
              <a:ext uri="{FF2B5EF4-FFF2-40B4-BE49-F238E27FC236}">
                <a16:creationId xmlns:a16="http://schemas.microsoft.com/office/drawing/2014/main" id="{C20C529E-9CE1-45D9-BC4A-E8BDC6C2DA90}"/>
              </a:ext>
            </a:extLst>
          </p:cNvPr>
          <p:cNvPicPr>
            <a:picLocks noChangeAspect="1"/>
          </p:cNvPicPr>
          <p:nvPr/>
        </p:nvPicPr>
        <p:blipFill rotWithShape="1">
          <a:blip r:embed="rId3"/>
          <a:srcRect t="76034" b="11002"/>
          <a:stretch/>
        </p:blipFill>
        <p:spPr>
          <a:xfrm>
            <a:off x="3179687" y="1844676"/>
            <a:ext cx="4840549" cy="293043"/>
          </a:xfrm>
          <a:prstGeom prst="rect">
            <a:avLst/>
          </a:prstGeom>
        </p:spPr>
      </p:pic>
      <p:pic>
        <p:nvPicPr>
          <p:cNvPr id="8" name="Picture 8" descr="Text&#10;&#10;Description automatically generated">
            <a:extLst>
              <a:ext uri="{FF2B5EF4-FFF2-40B4-BE49-F238E27FC236}">
                <a16:creationId xmlns:a16="http://schemas.microsoft.com/office/drawing/2014/main" id="{9EF58412-46AD-4841-BCDA-A140A89FEC70}"/>
              </a:ext>
            </a:extLst>
          </p:cNvPr>
          <p:cNvPicPr>
            <a:picLocks noChangeAspect="1"/>
          </p:cNvPicPr>
          <p:nvPr/>
        </p:nvPicPr>
        <p:blipFill>
          <a:blip r:embed="rId4"/>
          <a:stretch>
            <a:fillRect/>
          </a:stretch>
        </p:blipFill>
        <p:spPr>
          <a:xfrm>
            <a:off x="7321089" y="2290439"/>
            <a:ext cx="4715299" cy="3618278"/>
          </a:xfrm>
          <a:prstGeom prst="rect">
            <a:avLst/>
          </a:prstGeom>
        </p:spPr>
      </p:pic>
      <p:pic>
        <p:nvPicPr>
          <p:cNvPr id="11" name="Picture 6" descr="A picture containing histogram&#10;&#10;Description automatically generated">
            <a:extLst>
              <a:ext uri="{FF2B5EF4-FFF2-40B4-BE49-F238E27FC236}">
                <a16:creationId xmlns:a16="http://schemas.microsoft.com/office/drawing/2014/main" id="{2B4209E4-C48C-44E6-9EC4-346E503B0FFB}"/>
              </a:ext>
            </a:extLst>
          </p:cNvPr>
          <p:cNvPicPr>
            <a:picLocks noChangeAspect="1"/>
          </p:cNvPicPr>
          <p:nvPr/>
        </p:nvPicPr>
        <p:blipFill rotWithShape="1">
          <a:blip r:embed="rId5"/>
          <a:srcRect t="7869" r="-405" b="-328"/>
          <a:stretch/>
        </p:blipFill>
        <p:spPr>
          <a:xfrm>
            <a:off x="228965" y="1630042"/>
            <a:ext cx="2754306" cy="3137813"/>
          </a:xfrm>
          <a:prstGeom prst="rect">
            <a:avLst/>
          </a:prstGeom>
        </p:spPr>
      </p:pic>
      <p:sp>
        <p:nvSpPr>
          <p:cNvPr id="13" name="TextBox 12">
            <a:extLst>
              <a:ext uri="{FF2B5EF4-FFF2-40B4-BE49-F238E27FC236}">
                <a16:creationId xmlns:a16="http://schemas.microsoft.com/office/drawing/2014/main" id="{44934128-3EB4-4955-982F-3E40A7CCE429}"/>
              </a:ext>
            </a:extLst>
          </p:cNvPr>
          <p:cNvSpPr txBox="1"/>
          <p:nvPr/>
        </p:nvSpPr>
        <p:spPr>
          <a:xfrm>
            <a:off x="117994" y="1256190"/>
            <a:ext cx="32425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Quicksort          </a:t>
            </a:r>
            <a:r>
              <a:rPr lang="en-US" dirty="0" err="1"/>
              <a:t>Mergesort</a:t>
            </a:r>
          </a:p>
        </p:txBody>
      </p:sp>
      <p:pic>
        <p:nvPicPr>
          <p:cNvPr id="6" name="Picture 5">
            <a:extLst>
              <a:ext uri="{FF2B5EF4-FFF2-40B4-BE49-F238E27FC236}">
                <a16:creationId xmlns:a16="http://schemas.microsoft.com/office/drawing/2014/main" id="{B289F0FE-C68F-DF62-962D-068226FCE6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7729" y="84099"/>
            <a:ext cx="3467100" cy="1651000"/>
          </a:xfrm>
          <a:prstGeom prst="rect">
            <a:avLst/>
          </a:prstGeom>
        </p:spPr>
      </p:pic>
    </p:spTree>
    <p:extLst>
      <p:ext uri="{BB962C8B-B14F-4D97-AF65-F5344CB8AC3E}">
        <p14:creationId xmlns:p14="http://schemas.microsoft.com/office/powerpoint/2010/main" val="3049544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a:xfrm>
            <a:off x="521998" y="842400"/>
            <a:ext cx="9367725" cy="720000"/>
          </a:xfrm>
        </p:spPr>
        <p:txBody>
          <a:bodyPr>
            <a:normAutofit/>
          </a:bodyPr>
          <a:lstStyle/>
          <a:p>
            <a:r>
              <a:rPr lang="en-GB" dirty="0">
                <a:ea typeface="+mj-lt"/>
                <a:cs typeface="+mj-lt"/>
              </a:rPr>
              <a:t>Independent and dependent samples</a:t>
            </a:r>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Autofit/>
          </a:bodyPr>
          <a:lstStyle/>
          <a:p>
            <a:pPr marL="457200" indent="-457200">
              <a:buClr>
                <a:srgbClr val="9E3611"/>
              </a:buClr>
              <a:buFont typeface="Arial" panose="020B0604020202020204" pitchFamily="34" charset="0"/>
              <a:buChar char="•"/>
            </a:pPr>
            <a:r>
              <a:rPr lang="en-GB" sz="3200" dirty="0"/>
              <a:t>Test differences between two groups/interventions/etc</a:t>
            </a:r>
          </a:p>
          <a:p>
            <a:pPr marL="457200" indent="-457200">
              <a:buClr>
                <a:srgbClr val="9E3611"/>
              </a:buClr>
              <a:buFont typeface="Arial" panose="020B0604020202020204" pitchFamily="34" charset="0"/>
              <a:buChar char="•"/>
            </a:pPr>
            <a:r>
              <a:rPr lang="en-GB" sz="3200" dirty="0"/>
              <a:t>Mainly used to test if there are differences between them.</a:t>
            </a:r>
          </a:p>
          <a:p>
            <a:pPr marL="457200" indent="-457200">
              <a:buClr>
                <a:srgbClr val="9E3611"/>
              </a:buClr>
              <a:buFont typeface="Arial" panose="020B0604020202020204" pitchFamily="34" charset="0"/>
              <a:buChar char="•"/>
            </a:pPr>
            <a:r>
              <a:rPr lang="en-GB" sz="3200" i="1" dirty="0"/>
              <a:t>H0</a:t>
            </a:r>
            <a:r>
              <a:rPr lang="en-GB" sz="3200" dirty="0"/>
              <a:t>: µ1 – </a:t>
            </a:r>
            <a:r>
              <a:rPr lang="en-GB" sz="3200" dirty="0">
                <a:ea typeface="+mn-lt"/>
                <a:cs typeface="+mn-lt"/>
              </a:rPr>
              <a:t>µ</a:t>
            </a:r>
            <a:r>
              <a:rPr lang="en-GB" sz="3200" dirty="0"/>
              <a:t>2 = 0</a:t>
            </a:r>
          </a:p>
          <a:p>
            <a:pPr lvl="2">
              <a:spcAft>
                <a:spcPts val="0"/>
              </a:spcAft>
              <a:buClr>
                <a:srgbClr val="9E3611"/>
              </a:buClr>
            </a:pPr>
            <a:r>
              <a:rPr lang="en-GB" sz="2700" dirty="0">
                <a:ea typeface="+mn-lt"/>
                <a:cs typeface="+mn-lt"/>
              </a:rPr>
              <a:t>Not statistically different</a:t>
            </a:r>
          </a:p>
          <a:p>
            <a:pPr marL="457200" indent="-457200">
              <a:buClr>
                <a:srgbClr val="9E3611"/>
              </a:buClr>
              <a:buFont typeface="Arial" panose="020B0604020202020204" pitchFamily="34" charset="0"/>
              <a:buChar char="•"/>
            </a:pPr>
            <a:r>
              <a:rPr lang="en-GB" sz="3200" i="1" dirty="0">
                <a:ea typeface="+mn-lt"/>
                <a:cs typeface="+mn-lt"/>
              </a:rPr>
              <a:t>H1</a:t>
            </a:r>
            <a:r>
              <a:rPr lang="en-GB" sz="3200" dirty="0">
                <a:ea typeface="+mn-lt"/>
                <a:cs typeface="+mn-lt"/>
              </a:rPr>
              <a:t>: µ1 – µ2 ≠ 0</a:t>
            </a:r>
          </a:p>
          <a:p>
            <a:pPr lvl="2">
              <a:spcAft>
                <a:spcPts val="0"/>
              </a:spcAft>
              <a:buClr>
                <a:srgbClr val="9E3611"/>
              </a:buClr>
            </a:pPr>
            <a:r>
              <a:rPr lang="en-GB" sz="2700" dirty="0"/>
              <a:t>Statistically different</a:t>
            </a:r>
          </a:p>
          <a:p>
            <a:pPr marL="457200" indent="-457200">
              <a:buClr>
                <a:srgbClr val="9E3611"/>
              </a:buClr>
              <a:buFont typeface="Arial" panose="020B0604020202020204" pitchFamily="34" charset="0"/>
              <a:buChar char="•"/>
            </a:pPr>
            <a:endParaRPr lang="en-GB" sz="3200" dirty="0"/>
          </a:p>
        </p:txBody>
      </p:sp>
      <p:pic>
        <p:nvPicPr>
          <p:cNvPr id="5" name="Picture 4">
            <a:extLst>
              <a:ext uri="{FF2B5EF4-FFF2-40B4-BE49-F238E27FC236}">
                <a16:creationId xmlns:a16="http://schemas.microsoft.com/office/drawing/2014/main" id="{2D324132-3AEC-B74E-A9C9-763938C57E4C}"/>
              </a:ext>
            </a:extLst>
          </p:cNvPr>
          <p:cNvPicPr>
            <a:picLocks noChangeAspect="1"/>
          </p:cNvPicPr>
          <p:nvPr/>
        </p:nvPicPr>
        <p:blipFill>
          <a:blip r:embed="rId3"/>
          <a:stretch>
            <a:fillRect/>
          </a:stretch>
        </p:blipFill>
        <p:spPr>
          <a:xfrm>
            <a:off x="8544272" y="233849"/>
            <a:ext cx="2138869" cy="1198374"/>
          </a:xfrm>
          <a:prstGeom prst="rect">
            <a:avLst/>
          </a:prstGeom>
        </p:spPr>
      </p:pic>
    </p:spTree>
    <p:extLst>
      <p:ext uri="{BB962C8B-B14F-4D97-AF65-F5344CB8AC3E}">
        <p14:creationId xmlns:p14="http://schemas.microsoft.com/office/powerpoint/2010/main" val="2286155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a:xfrm>
            <a:off x="521998" y="842400"/>
            <a:ext cx="9376603" cy="720000"/>
          </a:xfrm>
        </p:spPr>
        <p:txBody>
          <a:bodyPr>
            <a:normAutofit/>
          </a:bodyPr>
          <a:lstStyle/>
          <a:p>
            <a:r>
              <a:rPr lang="en-GB" dirty="0">
                <a:ea typeface="+mj-lt"/>
                <a:cs typeface="+mj-lt"/>
              </a:rPr>
              <a:t>Independent and dependent samples</a:t>
            </a:r>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Autofit/>
          </a:bodyPr>
          <a:lstStyle/>
          <a:p>
            <a:pPr>
              <a:buClr>
                <a:srgbClr val="9E3611"/>
              </a:buClr>
            </a:pPr>
            <a:r>
              <a:rPr lang="en-GB" sz="3200" dirty="0"/>
              <a:t>You can play some of this </a:t>
            </a:r>
            <a:r>
              <a:rPr lang="en-GB" sz="3200" dirty="0">
                <a:hlinkClick r:id="rId3"/>
              </a:rPr>
              <a:t>here</a:t>
            </a:r>
            <a:r>
              <a:rPr lang="en-GB" sz="3200" dirty="0"/>
              <a:t>.</a:t>
            </a:r>
            <a:endParaRPr lang="en-US" dirty="0"/>
          </a:p>
        </p:txBody>
      </p:sp>
      <p:pic>
        <p:nvPicPr>
          <p:cNvPr id="5" name="Picture 4">
            <a:extLst>
              <a:ext uri="{FF2B5EF4-FFF2-40B4-BE49-F238E27FC236}">
                <a16:creationId xmlns:a16="http://schemas.microsoft.com/office/drawing/2014/main" id="{2D324132-3AEC-B74E-A9C9-763938C57E4C}"/>
              </a:ext>
            </a:extLst>
          </p:cNvPr>
          <p:cNvPicPr>
            <a:picLocks noChangeAspect="1"/>
          </p:cNvPicPr>
          <p:nvPr/>
        </p:nvPicPr>
        <p:blipFill>
          <a:blip r:embed="rId4"/>
          <a:stretch>
            <a:fillRect/>
          </a:stretch>
        </p:blipFill>
        <p:spPr>
          <a:xfrm>
            <a:off x="8544272" y="233849"/>
            <a:ext cx="2138869" cy="1198374"/>
          </a:xfrm>
          <a:prstGeom prst="rect">
            <a:avLst/>
          </a:prstGeom>
        </p:spPr>
      </p:pic>
    </p:spTree>
    <p:extLst>
      <p:ext uri="{BB962C8B-B14F-4D97-AF65-F5344CB8AC3E}">
        <p14:creationId xmlns:p14="http://schemas.microsoft.com/office/powerpoint/2010/main" val="832269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pPr>
              <a:defRPr/>
            </a:pPr>
            <a:r>
              <a:rPr lang="en-GB" sz="4000" dirty="0">
                <a:ea typeface="+mj-lt"/>
                <a:cs typeface="+mj-lt"/>
              </a:rPr>
              <a:t>Post sessional work</a:t>
            </a:r>
            <a:endParaRPr lang="en-GB" sz="4000" dirty="0"/>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a:lnSpc>
                <a:spcPct val="85000"/>
              </a:lnSpc>
              <a:buClr>
                <a:srgbClr val="9E3611"/>
              </a:buClr>
            </a:pPr>
            <a:r>
              <a:rPr lang="en-GB" sz="3200" dirty="0"/>
              <a:t>What is a mathematical proof? What are the different types of mathematical proof?</a:t>
            </a:r>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spTree>
    <p:extLst>
      <p:ext uri="{BB962C8B-B14F-4D97-AF65-F5344CB8AC3E}">
        <p14:creationId xmlns:p14="http://schemas.microsoft.com/office/powerpoint/2010/main" val="1693505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a:bodyPr>
          <a:lstStyle/>
          <a:p>
            <a:pPr>
              <a:defRPr/>
            </a:pPr>
            <a:r>
              <a:rPr lang="en-US" sz="4000" dirty="0">
                <a:ea typeface="+mj-lt"/>
                <a:cs typeface="+mj-lt"/>
              </a:rPr>
              <a:t>References</a:t>
            </a:r>
            <a:endParaRPr lang="en-US" dirty="0"/>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a:buClr>
                <a:srgbClr val="9E3611"/>
              </a:buClr>
            </a:pPr>
            <a:r>
              <a:rPr lang="en-GB" dirty="0">
                <a:ea typeface="+mn-lt"/>
                <a:cs typeface="+mn-lt"/>
              </a:rPr>
              <a:t>Sjsu.edu. 2021. [online] Available at: &lt;http://www.sjsu.edu/faculty/gerstman/biostat-text/Gerstman_PP09.ppt&gt; [Accessed 16 July 2021].</a:t>
            </a:r>
            <a:endParaRPr lang="en-US" dirty="0"/>
          </a:p>
          <a:p>
            <a:pPr>
              <a:buClr>
                <a:srgbClr val="9E3611"/>
              </a:buClr>
            </a:pPr>
            <a:r>
              <a:rPr lang="en-GB" dirty="0">
                <a:ea typeface="+mn-lt"/>
                <a:cs typeface="+mn-lt"/>
              </a:rPr>
              <a:t>Albany.edu. 2021. [online] Available at: &lt;https://www.albany.edu/faculty/shobha/bmsi322/8.ppt&gt; [Accessed 16 July 2021].</a:t>
            </a:r>
            <a:endParaRPr lang="en-GB" dirty="0"/>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spTree>
    <p:extLst>
      <p:ext uri="{BB962C8B-B14F-4D97-AF65-F5344CB8AC3E}">
        <p14:creationId xmlns:p14="http://schemas.microsoft.com/office/powerpoint/2010/main" val="642868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F11FD-F647-5DF6-E87F-9382EFCA2413}"/>
              </a:ext>
            </a:extLst>
          </p:cNvPr>
          <p:cNvSpPr>
            <a:spLocks noGrp="1"/>
          </p:cNvSpPr>
          <p:nvPr>
            <p:ph type="title"/>
          </p:nvPr>
        </p:nvSpPr>
        <p:spPr/>
        <p:txBody>
          <a:bodyPr/>
          <a:lstStyle/>
          <a:p>
            <a:r>
              <a:rPr lang="en-GB" dirty="0"/>
              <a:t>Next Session !</a:t>
            </a:r>
          </a:p>
        </p:txBody>
      </p:sp>
      <p:sp>
        <p:nvSpPr>
          <p:cNvPr id="3" name="Text Placeholder 2">
            <a:extLst>
              <a:ext uri="{FF2B5EF4-FFF2-40B4-BE49-F238E27FC236}">
                <a16:creationId xmlns:a16="http://schemas.microsoft.com/office/drawing/2014/main" id="{F88511B3-EE4F-41F7-F93E-AC9E71915589}"/>
              </a:ext>
            </a:extLst>
          </p:cNvPr>
          <p:cNvSpPr>
            <a:spLocks noGrp="1"/>
          </p:cNvSpPr>
          <p:nvPr>
            <p:ph type="body" sz="quarter" idx="14"/>
          </p:nvPr>
        </p:nvSpPr>
        <p:spPr/>
        <p:txBody>
          <a:bodyPr/>
          <a:lstStyle/>
          <a:p>
            <a:pPr marL="342900" indent="-342900">
              <a:buFont typeface="Arial" panose="020B0604020202020204" pitchFamily="34" charset="0"/>
              <a:buChar char="•"/>
            </a:pPr>
            <a:r>
              <a:rPr lang="en-GB" dirty="0"/>
              <a:t>Introduction to Mathematical Proof</a:t>
            </a:r>
          </a:p>
        </p:txBody>
      </p:sp>
    </p:spTree>
    <p:extLst>
      <p:ext uri="{BB962C8B-B14F-4D97-AF65-F5344CB8AC3E}">
        <p14:creationId xmlns:p14="http://schemas.microsoft.com/office/powerpoint/2010/main" val="209866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fontScale="90000"/>
          </a:bodyPr>
          <a:lstStyle/>
          <a:p>
            <a:pPr>
              <a:defRPr/>
            </a:pPr>
            <a:r>
              <a:rPr lang="en-GB" sz="4000" dirty="0">
                <a:ea typeface="+mj-lt"/>
                <a:cs typeface="+mj-lt"/>
              </a:rPr>
              <a:t>Introducing some terms</a:t>
            </a:r>
            <a:endParaRPr lang="en-US" dirty="0"/>
          </a:p>
        </p:txBody>
      </p:sp>
      <p:sp>
        <p:nvSpPr>
          <p:cNvPr id="3" name="Text Placeholder 2">
            <a:extLst>
              <a:ext uri="{FF2B5EF4-FFF2-40B4-BE49-F238E27FC236}">
                <a16:creationId xmlns:a16="http://schemas.microsoft.com/office/drawing/2014/main" id="{CCF30BD1-58FF-4D13-9A76-C4B5FB92A5BF}"/>
              </a:ext>
            </a:extLst>
          </p:cNvPr>
          <p:cNvSpPr>
            <a:spLocks noGrp="1"/>
          </p:cNvSpPr>
          <p:nvPr>
            <p:ph type="body" sz="quarter" idx="14"/>
          </p:nvPr>
        </p:nvSpPr>
        <p:spPr/>
        <p:txBody>
          <a:bodyPr/>
          <a:lstStyle/>
          <a:p>
            <a:endParaRPr lang="en-GB" dirty="0"/>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pic>
        <p:nvPicPr>
          <p:cNvPr id="5" name="Picture 5" descr="Graphical user interface&#10;&#10;Description automatically generated">
            <a:extLst>
              <a:ext uri="{FF2B5EF4-FFF2-40B4-BE49-F238E27FC236}">
                <a16:creationId xmlns:a16="http://schemas.microsoft.com/office/drawing/2014/main" id="{87597C72-9FDB-4773-B5F3-7A567E22435C}"/>
              </a:ext>
            </a:extLst>
          </p:cNvPr>
          <p:cNvPicPr>
            <a:picLocks noChangeAspect="1"/>
          </p:cNvPicPr>
          <p:nvPr/>
        </p:nvPicPr>
        <p:blipFill>
          <a:blip r:embed="rId3"/>
          <a:stretch>
            <a:fillRect/>
          </a:stretch>
        </p:blipFill>
        <p:spPr>
          <a:xfrm>
            <a:off x="2560468" y="2200591"/>
            <a:ext cx="6549500" cy="2900702"/>
          </a:xfrm>
          <a:prstGeom prst="rect">
            <a:avLst/>
          </a:prstGeom>
        </p:spPr>
      </p:pic>
    </p:spTree>
    <p:extLst>
      <p:ext uri="{BB962C8B-B14F-4D97-AF65-F5344CB8AC3E}">
        <p14:creationId xmlns:p14="http://schemas.microsoft.com/office/powerpoint/2010/main" val="3295603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Q And A GIFs - Get the best GIF on GIPHY">
            <a:extLst>
              <a:ext uri="{FF2B5EF4-FFF2-40B4-BE49-F238E27FC236}">
                <a16:creationId xmlns:a16="http://schemas.microsoft.com/office/drawing/2014/main" id="{E8724DE2-8FE7-4261-AA01-D2D21E18E3F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2170828" y="460587"/>
            <a:ext cx="7387048"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023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fontScale="90000"/>
          </a:bodyPr>
          <a:lstStyle/>
          <a:p>
            <a:pPr>
              <a:defRPr/>
            </a:pPr>
            <a:r>
              <a:rPr lang="en-GB" sz="4000" dirty="0">
                <a:ea typeface="+mj-lt"/>
                <a:cs typeface="+mj-lt"/>
              </a:rPr>
              <a:t>Introducing some terms</a:t>
            </a:r>
            <a:endParaRPr lang="en-US" dirty="0"/>
          </a:p>
        </p:txBody>
      </p:sp>
      <p:sp>
        <p:nvSpPr>
          <p:cNvPr id="4" name="Text Placeholder 3">
            <a:extLst>
              <a:ext uri="{FF2B5EF4-FFF2-40B4-BE49-F238E27FC236}">
                <a16:creationId xmlns:a16="http://schemas.microsoft.com/office/drawing/2014/main" id="{09B2CA96-D31A-40AE-B7A2-2A12F6682D5F}"/>
              </a:ext>
            </a:extLst>
          </p:cNvPr>
          <p:cNvSpPr>
            <a:spLocks noGrp="1"/>
          </p:cNvSpPr>
          <p:nvPr>
            <p:ph type="body" sz="quarter" idx="14"/>
          </p:nvPr>
        </p:nvSpPr>
        <p:spPr/>
        <p:txBody>
          <a:bodyPr/>
          <a:lstStyle/>
          <a:p>
            <a:endParaRPr lang="en-GB"/>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pic>
        <p:nvPicPr>
          <p:cNvPr id="3" name="Picture 3" descr="Diagram&#10;&#10;Description automatically generated">
            <a:extLst>
              <a:ext uri="{FF2B5EF4-FFF2-40B4-BE49-F238E27FC236}">
                <a16:creationId xmlns:a16="http://schemas.microsoft.com/office/drawing/2014/main" id="{BA6B3B35-239E-479D-991C-C289B146BBB3}"/>
              </a:ext>
            </a:extLst>
          </p:cNvPr>
          <p:cNvPicPr>
            <a:picLocks noChangeAspect="1"/>
          </p:cNvPicPr>
          <p:nvPr/>
        </p:nvPicPr>
        <p:blipFill>
          <a:blip r:embed="rId3"/>
          <a:stretch>
            <a:fillRect/>
          </a:stretch>
        </p:blipFill>
        <p:spPr>
          <a:xfrm>
            <a:off x="2926673" y="1987469"/>
            <a:ext cx="4718480" cy="3526695"/>
          </a:xfrm>
          <a:prstGeom prst="rect">
            <a:avLst/>
          </a:prstGeom>
        </p:spPr>
      </p:pic>
    </p:spTree>
    <p:extLst>
      <p:ext uri="{BB962C8B-B14F-4D97-AF65-F5344CB8AC3E}">
        <p14:creationId xmlns:p14="http://schemas.microsoft.com/office/powerpoint/2010/main" val="284426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p:txBody>
          <a:bodyPr>
            <a:normAutofit fontScale="90000"/>
          </a:bodyPr>
          <a:lstStyle/>
          <a:p>
            <a:pPr>
              <a:defRPr/>
            </a:pPr>
            <a:r>
              <a:rPr lang="en-GB" sz="4000" dirty="0">
                <a:ea typeface="+mj-lt"/>
                <a:cs typeface="+mj-lt"/>
              </a:rPr>
              <a:t>The Null Hypothesis, H</a:t>
            </a:r>
            <a:r>
              <a:rPr lang="en-GB" sz="2000" dirty="0">
                <a:ea typeface="+mj-lt"/>
                <a:cs typeface="+mj-lt"/>
              </a:rPr>
              <a:t>0</a:t>
            </a:r>
            <a:endParaRPr lang="en-US" sz="2000" dirty="0"/>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marL="457200" indent="-457200">
              <a:buClr>
                <a:srgbClr val="9E3611"/>
              </a:buClr>
              <a:buFont typeface="Arial" panose="020B0604020202020204" pitchFamily="34" charset="0"/>
              <a:buChar char="•"/>
            </a:pPr>
            <a:r>
              <a:rPr lang="en-GB" sz="3200" dirty="0">
                <a:ea typeface="+mn-lt"/>
                <a:cs typeface="+mn-lt"/>
              </a:rPr>
              <a:t>States the Assumption to be tested</a:t>
            </a:r>
            <a:endParaRPr lang="en-US" dirty="0"/>
          </a:p>
          <a:p>
            <a:pPr marL="457200" indent="-457200">
              <a:buClr>
                <a:srgbClr val="9E3611"/>
              </a:buClr>
              <a:buFont typeface="Arial" panose="020B0604020202020204" pitchFamily="34" charset="0"/>
              <a:buChar char="•"/>
            </a:pPr>
            <a:r>
              <a:rPr lang="en-GB" sz="3200">
                <a:ea typeface="+mn-lt"/>
                <a:cs typeface="+mn-lt"/>
              </a:rPr>
              <a:t>Example: The average of iPhones in UK homes is at </a:t>
            </a:r>
            <a:r>
              <a:rPr lang="en-GB" sz="3200" dirty="0">
                <a:ea typeface="+mn-lt"/>
                <a:cs typeface="+mn-lt"/>
              </a:rPr>
              <a:t>least 2 (H0: µ ≥ 2)</a:t>
            </a:r>
            <a:endParaRPr lang="en-GB" dirty="0"/>
          </a:p>
          <a:p>
            <a:pPr marL="457200" indent="-457200">
              <a:buClr>
                <a:srgbClr val="9E3611"/>
              </a:buClr>
              <a:buFont typeface="Arial" panose="020B0604020202020204" pitchFamily="34" charset="0"/>
              <a:buChar char="•"/>
            </a:pPr>
            <a:r>
              <a:rPr lang="en-GB" sz="3200" dirty="0">
                <a:ea typeface="+mn-lt"/>
                <a:cs typeface="+mn-lt"/>
              </a:rPr>
              <a:t>We begin with the assumption that the null hypothesis is TRUE. </a:t>
            </a:r>
            <a:endParaRPr lang="en-GB" dirty="0"/>
          </a:p>
          <a:p>
            <a:pPr marL="719455" lvl="3" indent="-215900">
              <a:lnSpc>
                <a:spcPct val="85000"/>
              </a:lnSpc>
              <a:buClr>
                <a:srgbClr val="9E3611"/>
              </a:buClr>
            </a:pPr>
            <a:r>
              <a:rPr lang="en-GB" sz="2800" dirty="0">
                <a:ea typeface="+mn-lt"/>
                <a:cs typeface="+mn-lt"/>
              </a:rPr>
              <a:t>Like the notion of  innocent until proven guilty</a:t>
            </a:r>
          </a:p>
          <a:p>
            <a:pPr marL="457200" indent="-457200">
              <a:lnSpc>
                <a:spcPct val="85000"/>
              </a:lnSpc>
              <a:spcAft>
                <a:spcPts val="200"/>
              </a:spcAft>
              <a:buClr>
                <a:srgbClr val="9E3611"/>
              </a:buClr>
              <a:buFont typeface="Arial" panose="020B0604020202020204" pitchFamily="34" charset="0"/>
              <a:buChar char="•"/>
            </a:pPr>
            <a:r>
              <a:rPr lang="en-GB" sz="3200" dirty="0"/>
              <a:t>The Null Hypothesis may or may not be rejected</a:t>
            </a:r>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spTree>
    <p:extLst>
      <p:ext uri="{BB962C8B-B14F-4D97-AF65-F5344CB8AC3E}">
        <p14:creationId xmlns:p14="http://schemas.microsoft.com/office/powerpoint/2010/main" val="3037529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44BDE93D-D138-CD47-AA49-3E874231C49D}"/>
              </a:ext>
            </a:extLst>
          </p:cNvPr>
          <p:cNvSpPr>
            <a:spLocks noGrp="1" noChangeArrowheads="1"/>
          </p:cNvSpPr>
          <p:nvPr>
            <p:ph type="title"/>
          </p:nvPr>
        </p:nvSpPr>
        <p:spPr>
          <a:xfrm>
            <a:off x="521998" y="842400"/>
            <a:ext cx="9376603" cy="720000"/>
          </a:xfrm>
        </p:spPr>
        <p:txBody>
          <a:bodyPr>
            <a:normAutofit/>
          </a:bodyPr>
          <a:lstStyle/>
          <a:p>
            <a:pPr>
              <a:defRPr/>
            </a:pPr>
            <a:r>
              <a:rPr lang="en-GB" sz="3600" dirty="0">
                <a:ea typeface="+mj-lt"/>
                <a:cs typeface="+mj-lt"/>
              </a:rPr>
              <a:t>The Alternative Hypotheses, H</a:t>
            </a:r>
            <a:r>
              <a:rPr lang="en-GB" sz="1600" dirty="0">
                <a:ea typeface="+mj-lt"/>
                <a:cs typeface="+mj-lt"/>
              </a:rPr>
              <a:t>1</a:t>
            </a:r>
            <a:r>
              <a:rPr lang="en-GB" sz="3600" dirty="0">
                <a:ea typeface="+mj-lt"/>
                <a:cs typeface="+mj-lt"/>
              </a:rPr>
              <a:t>,H</a:t>
            </a:r>
            <a:r>
              <a:rPr lang="en-GB" sz="1600" dirty="0">
                <a:ea typeface="+mj-lt"/>
                <a:cs typeface="+mj-lt"/>
              </a:rPr>
              <a:t>2</a:t>
            </a:r>
            <a:r>
              <a:rPr lang="en-GB" sz="3600" dirty="0">
                <a:ea typeface="+mj-lt"/>
                <a:cs typeface="+mj-lt"/>
              </a:rPr>
              <a:t>… H</a:t>
            </a:r>
            <a:r>
              <a:rPr lang="en-GB" sz="1600" dirty="0">
                <a:ea typeface="+mj-lt"/>
                <a:cs typeface="+mj-lt"/>
              </a:rPr>
              <a:t>n</a:t>
            </a:r>
          </a:p>
        </p:txBody>
      </p:sp>
      <p:sp>
        <p:nvSpPr>
          <p:cNvPr id="19458" name="Rectangle 3">
            <a:extLst>
              <a:ext uri="{FF2B5EF4-FFF2-40B4-BE49-F238E27FC236}">
                <a16:creationId xmlns:a16="http://schemas.microsoft.com/office/drawing/2014/main" id="{3D1F4674-AA1B-B44B-B626-A78EBDC9E185}"/>
              </a:ext>
            </a:extLst>
          </p:cNvPr>
          <p:cNvSpPr>
            <a:spLocks noGrp="1" noChangeArrowheads="1"/>
          </p:cNvSpPr>
          <p:nvPr>
            <p:ph type="body" sz="quarter" idx="14"/>
          </p:nvPr>
        </p:nvSpPr>
        <p:spPr/>
        <p:txBody>
          <a:bodyPr vert="horz" lIns="91440" tIns="45720" rIns="91440" bIns="45720" rtlCol="0" anchor="t">
            <a:normAutofit/>
          </a:bodyPr>
          <a:lstStyle/>
          <a:p>
            <a:pPr marL="457200" indent="-457200">
              <a:buClr>
                <a:srgbClr val="9E3611"/>
              </a:buClr>
              <a:buFont typeface="Wingdings" panose="05000000000000000000" pitchFamily="2" charset="2"/>
              <a:buChar char="§"/>
            </a:pPr>
            <a:r>
              <a:rPr lang="en-GB" sz="3200" dirty="0">
                <a:ea typeface="+mn-lt"/>
                <a:cs typeface="+mn-lt"/>
              </a:rPr>
              <a:t>States the opposite of the null hypothesis</a:t>
            </a:r>
            <a:endParaRPr lang="en-GB" sz="3200" dirty="0"/>
          </a:p>
          <a:p>
            <a:pPr marL="457200" indent="-457200">
              <a:buClr>
                <a:srgbClr val="9E3611"/>
              </a:buClr>
              <a:buFont typeface="Wingdings" panose="05000000000000000000" pitchFamily="2" charset="2"/>
              <a:buChar char="§"/>
            </a:pPr>
            <a:r>
              <a:rPr lang="en-GB" sz="3200">
                <a:ea typeface="+mn-lt"/>
                <a:cs typeface="+mn-lt"/>
              </a:rPr>
              <a:t>Example: The average of iPhones in UK homes is less than 2 (H</a:t>
            </a:r>
            <a:r>
              <a:rPr lang="en-GB" sz="1600">
                <a:ea typeface="+mn-lt"/>
                <a:cs typeface="+mn-lt"/>
              </a:rPr>
              <a:t>1</a:t>
            </a:r>
            <a:r>
              <a:rPr lang="en-GB" sz="3200">
                <a:ea typeface="+mn-lt"/>
                <a:cs typeface="+mn-lt"/>
              </a:rPr>
              <a:t>: µ &lt; 2)</a:t>
            </a:r>
            <a:endParaRPr lang="en-GB"/>
          </a:p>
          <a:p>
            <a:pPr marL="457200" indent="-457200">
              <a:buClr>
                <a:srgbClr val="9E3611"/>
              </a:buClr>
              <a:buFont typeface="Wingdings" panose="05000000000000000000" pitchFamily="2" charset="2"/>
              <a:buChar char="§"/>
            </a:pPr>
            <a:r>
              <a:rPr lang="en-GB" sz="3200" dirty="0">
                <a:ea typeface="+mn-lt"/>
                <a:cs typeface="+mn-lt"/>
              </a:rPr>
              <a:t>Make sure to cover all grounds (&lt;, &gt;, =, </a:t>
            </a:r>
            <a:r>
              <a:rPr lang="en-GB" sz="3000" dirty="0">
                <a:ea typeface="+mn-lt"/>
                <a:cs typeface="+mn-lt"/>
              </a:rPr>
              <a:t>≠)</a:t>
            </a:r>
            <a:endParaRPr lang="en-GB" sz="3000" dirty="0"/>
          </a:p>
          <a:p>
            <a:pPr marL="457200" indent="-457200">
              <a:lnSpc>
                <a:spcPct val="85000"/>
              </a:lnSpc>
              <a:spcAft>
                <a:spcPts val="200"/>
              </a:spcAft>
              <a:buClr>
                <a:srgbClr val="9E3611"/>
              </a:buClr>
              <a:buFont typeface="Wingdings" panose="05000000000000000000" pitchFamily="2" charset="2"/>
              <a:buChar char="§"/>
            </a:pPr>
            <a:r>
              <a:rPr lang="en-GB" sz="3200" dirty="0"/>
              <a:t>The Alternative Hypotheses may or may not be accepted</a:t>
            </a:r>
          </a:p>
        </p:txBody>
      </p:sp>
      <p:pic>
        <p:nvPicPr>
          <p:cNvPr id="7" name="Picture 6">
            <a:extLst>
              <a:ext uri="{FF2B5EF4-FFF2-40B4-BE49-F238E27FC236}">
                <a16:creationId xmlns:a16="http://schemas.microsoft.com/office/drawing/2014/main" id="{51160300-436E-DA4B-B272-478F5275685F}"/>
              </a:ext>
            </a:extLst>
          </p:cNvPr>
          <p:cNvPicPr>
            <a:picLocks noChangeAspect="1"/>
          </p:cNvPicPr>
          <p:nvPr/>
        </p:nvPicPr>
        <p:blipFill>
          <a:blip r:embed="rId2"/>
          <a:stretch>
            <a:fillRect/>
          </a:stretch>
        </p:blipFill>
        <p:spPr>
          <a:xfrm>
            <a:off x="8544272" y="233849"/>
            <a:ext cx="2138869" cy="1198374"/>
          </a:xfrm>
          <a:prstGeom prst="rect">
            <a:avLst/>
          </a:prstGeom>
        </p:spPr>
      </p:pic>
    </p:spTree>
    <p:extLst>
      <p:ext uri="{BB962C8B-B14F-4D97-AF65-F5344CB8AC3E}">
        <p14:creationId xmlns:p14="http://schemas.microsoft.com/office/powerpoint/2010/main" val="3810839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Office Theme">
  <a:themeElements>
    <a:clrScheme name="UOG 2019 v2">
      <a:dk1>
        <a:sysClr val="windowText" lastClr="000000"/>
      </a:dk1>
      <a:lt1>
        <a:sysClr val="window" lastClr="FFFFFF"/>
      </a:lt1>
      <a:dk2>
        <a:srgbClr val="353637"/>
      </a:dk2>
      <a:lt2>
        <a:srgbClr val="FFFFFF"/>
      </a:lt2>
      <a:accent1>
        <a:srgbClr val="188178"/>
      </a:accent1>
      <a:accent2>
        <a:srgbClr val="DE655E"/>
      </a:accent2>
      <a:accent3>
        <a:srgbClr val="488ECB"/>
      </a:accent3>
      <a:accent4>
        <a:srgbClr val="FFED00"/>
      </a:accent4>
      <a:accent5>
        <a:srgbClr val="FAA719"/>
      </a:accent5>
      <a:accent6>
        <a:srgbClr val="F1F2F3"/>
      </a:accent6>
      <a:hlink>
        <a:srgbClr val="353637"/>
      </a:hlink>
      <a:folHlink>
        <a:srgbClr val="A5A2A2"/>
      </a:folHlink>
    </a:clrScheme>
    <a:fontScheme name="UoG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 for Staffnet.ppt" id="{3FF94290-24B8-43CD-BACE-0A22F52C7776}" vid="{F1CF60C3-A535-4662-8557-5557904797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AB50BD7536E2C4E90DFAA8279D6949D" ma:contentTypeVersion="11" ma:contentTypeDescription="Create a new document." ma:contentTypeScope="" ma:versionID="68c380d5d032247a10b70086029a7200">
  <xsd:schema xmlns:xsd="http://www.w3.org/2001/XMLSchema" xmlns:xs="http://www.w3.org/2001/XMLSchema" xmlns:p="http://schemas.microsoft.com/office/2006/metadata/properties" xmlns:ns3="447889f0-fcaf-47ef-96c1-2176b6863eed" xmlns:ns4="1e7c26fa-327e-49d5-8d77-e72c19e98b8f" targetNamespace="http://schemas.microsoft.com/office/2006/metadata/properties" ma:root="true" ma:fieldsID="1ac209e6ec3b2269fb6ea157c2023afa" ns3:_="" ns4:_="">
    <xsd:import namespace="447889f0-fcaf-47ef-96c1-2176b6863eed"/>
    <xsd:import namespace="1e7c26fa-327e-49d5-8d77-e72c19e98b8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DateTake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7889f0-fcaf-47ef-96c1-2176b6863e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e7c26fa-327e-49d5-8d77-e72c19e98b8f"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F1A8D7-B1D2-4C5D-885D-77A2FA7C9CD7}">
  <ds:schemaRefs>
    <ds:schemaRef ds:uri="1e7c26fa-327e-49d5-8d77-e72c19e98b8f"/>
    <ds:schemaRef ds:uri="http://purl.org/dc/dcmitype/"/>
    <ds:schemaRef ds:uri="http://schemas.openxmlformats.org/package/2006/metadata/core-properties"/>
    <ds:schemaRef ds:uri="http://schemas.microsoft.com/office/2006/documentManagement/types"/>
    <ds:schemaRef ds:uri="http://purl.org/dc/elements/1.1/"/>
    <ds:schemaRef ds:uri="447889f0-fcaf-47ef-96c1-2176b6863eed"/>
    <ds:schemaRef ds:uri="http://schemas.microsoft.com/office/infopath/2007/PartnerControls"/>
    <ds:schemaRef ds:uri="http://purl.org/dc/term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F62B9498-C747-47EE-AC30-952BEE2621B8}">
  <ds:schemaRefs>
    <ds:schemaRef ds:uri="http://schemas.microsoft.com/sharepoint/v3/contenttype/forms"/>
  </ds:schemaRefs>
</ds:datastoreItem>
</file>

<file path=customXml/itemProps3.xml><?xml version="1.0" encoding="utf-8"?>
<ds:datastoreItem xmlns:ds="http://schemas.openxmlformats.org/officeDocument/2006/customXml" ds:itemID="{1DAFDE06-A030-496C-A1EF-6753D7ACF7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7889f0-fcaf-47ef-96c1-2176b6863eed"/>
    <ds:schemaRef ds:uri="1e7c26fa-327e-49d5-8d77-e72c19e98b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993</TotalTime>
  <Words>1607</Words>
  <Application>Microsoft Macintosh PowerPoint</Application>
  <PresentationFormat>Widescreen</PresentationFormat>
  <Paragraphs>310</Paragraphs>
  <Slides>60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Calibri</vt:lpstr>
      <vt:lpstr>Google Sans</vt:lpstr>
      <vt:lpstr>Rockwell Condensed</vt:lpstr>
      <vt:lpstr>Times New Roman</vt:lpstr>
      <vt:lpstr>Wingdings</vt:lpstr>
      <vt:lpstr>1_Office Theme</vt:lpstr>
      <vt:lpstr>CT4031  Maths for Data Science     Week 9 – Hypothesis Testing</vt:lpstr>
      <vt:lpstr>What is a hypothesis</vt:lpstr>
      <vt:lpstr>What is a hypothesis</vt:lpstr>
      <vt:lpstr>What is a hypothesis</vt:lpstr>
      <vt:lpstr>Introducing some terms</vt:lpstr>
      <vt:lpstr>Introducing some terms</vt:lpstr>
      <vt:lpstr>Introducing some terms</vt:lpstr>
      <vt:lpstr>The Null Hypothesis, H0</vt:lpstr>
      <vt:lpstr>The Alternative Hypotheses, H1,H2… Hn</vt:lpstr>
      <vt:lpstr>Steps</vt:lpstr>
      <vt:lpstr>Hypothesis Testing Process</vt:lpstr>
      <vt:lpstr>Rejecting hypotheses</vt:lpstr>
      <vt:lpstr>Level of significance, aka alpha</vt:lpstr>
      <vt:lpstr>Significance and the Rejection Region</vt:lpstr>
      <vt:lpstr>Distributions of a mean</vt:lpstr>
      <vt:lpstr>Distributions of a mean</vt:lpstr>
      <vt:lpstr>Distributions of a mean</vt:lpstr>
      <vt:lpstr>Distributions of a mean</vt:lpstr>
      <vt:lpstr>How to perform hypothesis testing?</vt:lpstr>
      <vt:lpstr>Let's try an example</vt:lpstr>
      <vt:lpstr>Let's try an example</vt:lpstr>
      <vt:lpstr>Let's try an example</vt:lpstr>
      <vt:lpstr>Let's try an example</vt:lpstr>
      <vt:lpstr>Let's try an example</vt:lpstr>
      <vt:lpstr>Let's try an example</vt:lpstr>
      <vt:lpstr>Let's try an example</vt:lpstr>
      <vt:lpstr>Let's try an example</vt:lpstr>
      <vt:lpstr>Let's try an example</vt:lpstr>
      <vt:lpstr>Let's try an example</vt:lpstr>
      <vt:lpstr>Let's try an example</vt:lpstr>
      <vt:lpstr>Let's try an example</vt:lpstr>
      <vt:lpstr>Let's try an example</vt:lpstr>
      <vt:lpstr>Let's try an example</vt:lpstr>
      <vt:lpstr>Let's try an example</vt:lpstr>
      <vt:lpstr>Is that it?</vt:lpstr>
      <vt:lpstr>Test Statistic</vt:lpstr>
      <vt:lpstr>Independent and dependent samples</vt:lpstr>
      <vt:lpstr>Independent and dependent samples</vt:lpstr>
      <vt:lpstr>Independent and dependent samples</vt:lpstr>
      <vt:lpstr>Independent samples</vt:lpstr>
      <vt:lpstr>INDEPENDENT SAMPLES</vt:lpstr>
      <vt:lpstr>INDEPENDENT SAMPLES</vt:lpstr>
      <vt:lpstr>INDEPENDENT SAMPLES</vt:lpstr>
      <vt:lpstr>INDEPENDENT SAMPLES</vt:lpstr>
      <vt:lpstr>INDEPENDENT SAMPLES</vt:lpstr>
      <vt:lpstr>INDEPENDENT SAMPLES</vt:lpstr>
      <vt:lpstr>INDEPENDENT SAMPLES</vt:lpstr>
      <vt:lpstr>PowerPoint Presentation</vt:lpstr>
      <vt:lpstr>Useful links </vt:lpstr>
      <vt:lpstr>INDEPENDENT SAMPLES</vt:lpstr>
      <vt:lpstr>INDEPENDENT SAMPLES</vt:lpstr>
      <vt:lpstr>INDEPENDENT SAMPLES</vt:lpstr>
      <vt:lpstr>INDEPENDENT SAMPLES</vt:lpstr>
      <vt:lpstr>PowerPoint Presentation</vt:lpstr>
      <vt:lpstr>Independent and dependent samples</vt:lpstr>
      <vt:lpstr>Independent and dependent samples</vt:lpstr>
      <vt:lpstr>Post sessional work</vt:lpstr>
      <vt:lpstr>References</vt:lpstr>
      <vt:lpstr>Next Session !</vt:lpstr>
      <vt:lpstr>PowerPoint Presentation</vt:lpstr>
    </vt:vector>
  </TitlesOfParts>
  <Company>University of Gloucestershire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Loukil, Zainab</dc:creator>
  <cp:lastModifiedBy>LOUKIL, Zainab</cp:lastModifiedBy>
  <cp:revision>99</cp:revision>
  <dcterms:created xsi:type="dcterms:W3CDTF">2020-02-07T15:07:43Z</dcterms:created>
  <dcterms:modified xsi:type="dcterms:W3CDTF">2023-05-11T08:27:05Z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0x010100EAB50BD7536E2C4E90DFAA8279D6949D</vt:lpwstr>
  </property>
  <property fmtid="{D5CDD505-2E9C-101B-9397-08002B2CF9AE}" pid="3" name="_dlc_DocIdItemGuid">
    <vt:lpwstr>86ddc6c5-15fd-4038-ade7-a0c48affb04f</vt:lpwstr>
  </property>
</Properties>
</file>